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2"/>
  </p:notesMasterIdLst>
  <p:handoutMasterIdLst>
    <p:handoutMasterId r:id="rId73"/>
  </p:handoutMasterIdLst>
  <p:sldIdLst>
    <p:sldId id="330" r:id="rId2"/>
    <p:sldId id="411" r:id="rId3"/>
    <p:sldId id="412" r:id="rId4"/>
    <p:sldId id="577" r:id="rId5"/>
    <p:sldId id="578" r:id="rId6"/>
    <p:sldId id="413" r:id="rId7"/>
    <p:sldId id="546" r:id="rId8"/>
    <p:sldId id="548" r:id="rId9"/>
    <p:sldId id="580" r:id="rId10"/>
    <p:sldId id="590" r:id="rId11"/>
    <p:sldId id="591" r:id="rId12"/>
    <p:sldId id="595" r:id="rId13"/>
    <p:sldId id="579" r:id="rId14"/>
    <p:sldId id="501" r:id="rId15"/>
    <p:sldId id="414" r:id="rId16"/>
    <p:sldId id="592" r:id="rId17"/>
    <p:sldId id="538" r:id="rId18"/>
    <p:sldId id="581" r:id="rId19"/>
    <p:sldId id="582" r:id="rId20"/>
    <p:sldId id="593" r:id="rId21"/>
    <p:sldId id="553" r:id="rId22"/>
    <p:sldId id="554" r:id="rId23"/>
    <p:sldId id="555" r:id="rId24"/>
    <p:sldId id="556" r:id="rId25"/>
    <p:sldId id="468" r:id="rId26"/>
    <p:sldId id="557" r:id="rId27"/>
    <p:sldId id="584" r:id="rId28"/>
    <p:sldId id="573" r:id="rId29"/>
    <p:sldId id="540" r:id="rId30"/>
    <p:sldId id="527" r:id="rId31"/>
    <p:sldId id="528" r:id="rId32"/>
    <p:sldId id="529" r:id="rId33"/>
    <p:sldId id="530" r:id="rId34"/>
    <p:sldId id="512" r:id="rId35"/>
    <p:sldId id="566" r:id="rId36"/>
    <p:sldId id="558" r:id="rId37"/>
    <p:sldId id="559" r:id="rId38"/>
    <p:sldId id="561" r:id="rId39"/>
    <p:sldId id="585" r:id="rId40"/>
    <p:sldId id="569" r:id="rId41"/>
    <p:sldId id="531" r:id="rId42"/>
    <p:sldId id="563" r:id="rId43"/>
    <p:sldId id="533" r:id="rId44"/>
    <p:sldId id="532" r:id="rId45"/>
    <p:sldId id="534" r:id="rId46"/>
    <p:sldId id="418" r:id="rId47"/>
    <p:sldId id="511" r:id="rId48"/>
    <p:sldId id="567" r:id="rId49"/>
    <p:sldId id="589" r:id="rId50"/>
    <p:sldId id="545" r:id="rId51"/>
    <p:sldId id="570" r:id="rId52"/>
    <p:sldId id="428" r:id="rId53"/>
    <p:sldId id="429" r:id="rId54"/>
    <p:sldId id="430" r:id="rId55"/>
    <p:sldId id="586" r:id="rId56"/>
    <p:sldId id="544" r:id="rId57"/>
    <p:sldId id="431" r:id="rId58"/>
    <p:sldId id="457" r:id="rId59"/>
    <p:sldId id="522" r:id="rId60"/>
    <p:sldId id="523" r:id="rId61"/>
    <p:sldId id="571" r:id="rId62"/>
    <p:sldId id="588" r:id="rId63"/>
    <p:sldId id="594" r:id="rId64"/>
    <p:sldId id="467" r:id="rId65"/>
    <p:sldId id="549" r:id="rId66"/>
    <p:sldId id="550" r:id="rId67"/>
    <p:sldId id="572" r:id="rId68"/>
    <p:sldId id="587" r:id="rId69"/>
    <p:sldId id="519" r:id="rId70"/>
    <p:sldId id="560" r:id="rId7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2F2F2"/>
    <a:srgbClr val="FF0000"/>
    <a:srgbClr val="CCE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0B8A9-7E0E-46ED-979C-5934CC96DC3A}" v="6" dt="2024-06-06T04:20:1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5" autoAdjust="0"/>
    <p:restoredTop sz="86440" autoAdjust="0"/>
  </p:normalViewPr>
  <p:slideViewPr>
    <p:cSldViewPr snapToGrid="0">
      <p:cViewPr varScale="1">
        <p:scale>
          <a:sx n="103" d="100"/>
          <a:sy n="103" d="100"/>
        </p:scale>
        <p:origin x="1236" y="4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E180B8A9-7E0E-46ED-979C-5934CC96DC3A}"/>
    <pc:docChg chg="undo custSel addSld delSld modSld">
      <pc:chgData name="ziran wu" userId="9f9739ad9b769acf" providerId="LiveId" clId="{E180B8A9-7E0E-46ED-979C-5934CC96DC3A}" dt="2024-06-12T02:10:55.832" v="1593" actId="20577"/>
      <pc:docMkLst>
        <pc:docMk/>
      </pc:docMkLst>
      <pc:sldChg chg="add">
        <pc:chgData name="ziran wu" userId="9f9739ad9b769acf" providerId="LiveId" clId="{E180B8A9-7E0E-46ED-979C-5934CC96DC3A}" dt="2024-06-04T13:23:43.345" v="1259"/>
        <pc:sldMkLst>
          <pc:docMk/>
          <pc:sldMk cId="2542758941" sldId="457"/>
        </pc:sldMkLst>
      </pc:sldChg>
      <pc:sldChg chg="add del">
        <pc:chgData name="ziran wu" userId="9f9739ad9b769acf" providerId="LiveId" clId="{E180B8A9-7E0E-46ED-979C-5934CC96DC3A}" dt="2024-06-06T04:20:07.148" v="1407"/>
        <pc:sldMkLst>
          <pc:docMk/>
          <pc:sldMk cId="6145787" sldId="458"/>
        </pc:sldMkLst>
      </pc:sldChg>
      <pc:sldChg chg="addSp modSp mod">
        <pc:chgData name="ziran wu" userId="9f9739ad9b769acf" providerId="LiveId" clId="{E180B8A9-7E0E-46ED-979C-5934CC96DC3A}" dt="2024-06-04T05:53:57.016" v="311" actId="207"/>
        <pc:sldMkLst>
          <pc:docMk/>
          <pc:sldMk cId="0" sldId="468"/>
        </pc:sldMkLst>
        <pc:spChg chg="add mod">
          <ac:chgData name="ziran wu" userId="9f9739ad9b769acf" providerId="LiveId" clId="{E180B8A9-7E0E-46ED-979C-5934CC96DC3A}" dt="2024-06-04T05:53:57.016" v="311" actId="207"/>
          <ac:spMkLst>
            <pc:docMk/>
            <pc:sldMk cId="0" sldId="468"/>
            <ac:spMk id="2" creationId="{0927F512-871E-0936-EE3F-5C466ABA3965}"/>
          </ac:spMkLst>
        </pc:spChg>
      </pc:sldChg>
      <pc:sldChg chg="modSp mod">
        <pc:chgData name="ziran wu" userId="9f9739ad9b769acf" providerId="LiveId" clId="{E180B8A9-7E0E-46ED-979C-5934CC96DC3A}" dt="2024-06-04T12:23:42.415" v="1103" actId="113"/>
        <pc:sldMkLst>
          <pc:docMk/>
          <pc:sldMk cId="0" sldId="501"/>
        </pc:sldMkLst>
        <pc:spChg chg="mod">
          <ac:chgData name="ziran wu" userId="9f9739ad9b769acf" providerId="LiveId" clId="{E180B8A9-7E0E-46ED-979C-5934CC96DC3A}" dt="2024-06-04T12:23:42.415" v="1103" actId="113"/>
          <ac:spMkLst>
            <pc:docMk/>
            <pc:sldMk cId="0" sldId="501"/>
            <ac:spMk id="24578" creationId="{00000000-0000-0000-0000-000000000000}"/>
          </ac:spMkLst>
        </pc:spChg>
      </pc:sldChg>
      <pc:sldChg chg="addSp mod modNotesTx">
        <pc:chgData name="ziran wu" userId="9f9739ad9b769acf" providerId="LiveId" clId="{E180B8A9-7E0E-46ED-979C-5934CC96DC3A}" dt="2024-06-04T07:18:37.265" v="1031" actId="11529"/>
        <pc:sldMkLst>
          <pc:docMk/>
          <pc:sldMk cId="0" sldId="522"/>
        </pc:sldMkLst>
        <pc:spChg chg="add">
          <ac:chgData name="ziran wu" userId="9f9739ad9b769acf" providerId="LiveId" clId="{E180B8A9-7E0E-46ED-979C-5934CC96DC3A}" dt="2024-06-04T07:18:37.265" v="1031" actId="11529"/>
          <ac:spMkLst>
            <pc:docMk/>
            <pc:sldMk cId="0" sldId="522"/>
            <ac:spMk id="2" creationId="{37826706-A893-29E8-2759-A6BC20100AD0}"/>
          </ac:spMkLst>
        </pc:spChg>
      </pc:sldChg>
      <pc:sldChg chg="addSp mod modNotesTx">
        <pc:chgData name="ziran wu" userId="9f9739ad9b769acf" providerId="LiveId" clId="{E180B8A9-7E0E-46ED-979C-5934CC96DC3A}" dt="2024-06-04T12:39:45.885" v="1258" actId="11529"/>
        <pc:sldMkLst>
          <pc:docMk/>
          <pc:sldMk cId="0" sldId="538"/>
        </pc:sldMkLst>
        <pc:spChg chg="add">
          <ac:chgData name="ziran wu" userId="9f9739ad9b769acf" providerId="LiveId" clId="{E180B8A9-7E0E-46ED-979C-5934CC96DC3A}" dt="2024-06-04T12:39:45.885" v="1258" actId="11529"/>
          <ac:spMkLst>
            <pc:docMk/>
            <pc:sldMk cId="0" sldId="538"/>
            <ac:spMk id="2" creationId="{97DBC081-85D7-3AEA-7F9B-E67BC2B473B8}"/>
          </ac:spMkLst>
        </pc:spChg>
      </pc:sldChg>
      <pc:sldChg chg="addSp mod modNotesTx">
        <pc:chgData name="ziran wu" userId="9f9739ad9b769acf" providerId="LiveId" clId="{E180B8A9-7E0E-46ED-979C-5934CC96DC3A}" dt="2024-06-04T13:43:22.230" v="1385" actId="20577"/>
        <pc:sldMkLst>
          <pc:docMk/>
          <pc:sldMk cId="0" sldId="540"/>
        </pc:sldMkLst>
        <pc:spChg chg="add">
          <ac:chgData name="ziran wu" userId="9f9739ad9b769acf" providerId="LiveId" clId="{E180B8A9-7E0E-46ED-979C-5934CC96DC3A}" dt="2024-06-04T13:39:38.156" v="1260" actId="11529"/>
          <ac:spMkLst>
            <pc:docMk/>
            <pc:sldMk cId="0" sldId="540"/>
            <ac:spMk id="2" creationId="{D0C1B538-BDA3-6047-4C8C-EC42AD68717D}"/>
          </ac:spMkLst>
        </pc:spChg>
      </pc:sldChg>
      <pc:sldChg chg="del">
        <pc:chgData name="ziran wu" userId="9f9739ad9b769acf" providerId="LiveId" clId="{E180B8A9-7E0E-46ED-979C-5934CC96DC3A}" dt="2024-06-06T04:08:43.558" v="1386" actId="47"/>
        <pc:sldMkLst>
          <pc:docMk/>
          <pc:sldMk cId="0" sldId="551"/>
        </pc:sldMkLst>
      </pc:sldChg>
      <pc:sldChg chg="modNotesTx">
        <pc:chgData name="ziran wu" userId="9f9739ad9b769acf" providerId="LiveId" clId="{E180B8A9-7E0E-46ED-979C-5934CC96DC3A}" dt="2024-06-12T02:10:55.832" v="1593" actId="20577"/>
        <pc:sldMkLst>
          <pc:docMk/>
          <pc:sldMk cId="0" sldId="553"/>
        </pc:sldMkLst>
      </pc:sldChg>
      <pc:sldChg chg="modSp mod">
        <pc:chgData name="ziran wu" userId="9f9739ad9b769acf" providerId="LiveId" clId="{E180B8A9-7E0E-46ED-979C-5934CC96DC3A}" dt="2024-06-12T02:06:28.941" v="1518" actId="1076"/>
        <pc:sldMkLst>
          <pc:docMk/>
          <pc:sldMk cId="0" sldId="554"/>
        </pc:sldMkLst>
        <pc:spChg chg="mod">
          <ac:chgData name="ziran wu" userId="9f9739ad9b769acf" providerId="LiveId" clId="{E180B8A9-7E0E-46ED-979C-5934CC96DC3A}" dt="2024-06-12T02:06:28.941" v="1518" actId="1076"/>
          <ac:spMkLst>
            <pc:docMk/>
            <pc:sldMk cId="0" sldId="554"/>
            <ac:spMk id="31748" creationId="{00000000-0000-0000-0000-000000000000}"/>
          </ac:spMkLst>
        </pc:spChg>
      </pc:sldChg>
      <pc:sldChg chg="addSp mod">
        <pc:chgData name="ziran wu" userId="9f9739ad9b769acf" providerId="LiveId" clId="{E180B8A9-7E0E-46ED-979C-5934CC96DC3A}" dt="2024-06-04T06:28:52.449" v="316" actId="11529"/>
        <pc:sldMkLst>
          <pc:docMk/>
          <pc:sldMk cId="0" sldId="558"/>
        </pc:sldMkLst>
        <pc:spChg chg="add">
          <ac:chgData name="ziran wu" userId="9f9739ad9b769acf" providerId="LiveId" clId="{E180B8A9-7E0E-46ED-979C-5934CC96DC3A}" dt="2024-06-04T06:28:52.449" v="316" actId="11529"/>
          <ac:spMkLst>
            <pc:docMk/>
            <pc:sldMk cId="0" sldId="558"/>
            <ac:spMk id="3" creationId="{49FC4488-41F9-F197-11CC-908414246310}"/>
          </ac:spMkLst>
        </pc:spChg>
      </pc:sldChg>
      <pc:sldChg chg="addSp modSp mod modNotesTx">
        <pc:chgData name="ziran wu" userId="9f9739ad9b769acf" providerId="LiveId" clId="{E180B8A9-7E0E-46ED-979C-5934CC96DC3A}" dt="2024-06-04T07:11:08.554" v="1030" actId="11529"/>
        <pc:sldMkLst>
          <pc:docMk/>
          <pc:sldMk cId="0" sldId="571"/>
        </pc:sldMkLst>
        <pc:spChg chg="add mod">
          <ac:chgData name="ziran wu" userId="9f9739ad9b769acf" providerId="LiveId" clId="{E180B8A9-7E0E-46ED-979C-5934CC96DC3A}" dt="2024-06-04T07:10:38.380" v="1029" actId="1076"/>
          <ac:spMkLst>
            <pc:docMk/>
            <pc:sldMk cId="0" sldId="571"/>
            <ac:spMk id="2" creationId="{8D55EFC8-B744-6298-E5F2-1458B949D18A}"/>
          </ac:spMkLst>
        </pc:spChg>
        <pc:spChg chg="add">
          <ac:chgData name="ziran wu" userId="9f9739ad9b769acf" providerId="LiveId" clId="{E180B8A9-7E0E-46ED-979C-5934CC96DC3A}" dt="2024-06-04T07:11:08.554" v="1030" actId="11529"/>
          <ac:spMkLst>
            <pc:docMk/>
            <pc:sldMk cId="0" sldId="571"/>
            <ac:spMk id="3" creationId="{AEB8ECEC-3B0D-25B7-7A4B-0872D6E4C26F}"/>
          </ac:spMkLst>
        </pc:spChg>
      </pc:sldChg>
      <pc:sldChg chg="addSp delSp modSp mod modNotesTx">
        <pc:chgData name="ziran wu" userId="9f9739ad9b769acf" providerId="LiveId" clId="{E180B8A9-7E0E-46ED-979C-5934CC96DC3A}" dt="2024-06-06T04:09:15.696" v="1405" actId="20577"/>
        <pc:sldMkLst>
          <pc:docMk/>
          <pc:sldMk cId="679202020" sldId="579"/>
        </pc:sldMkLst>
        <pc:spChg chg="mod">
          <ac:chgData name="ziran wu" userId="9f9739ad9b769acf" providerId="LiveId" clId="{E180B8A9-7E0E-46ED-979C-5934CC96DC3A}" dt="2024-06-06T04:09:15.696" v="1405" actId="20577"/>
          <ac:spMkLst>
            <pc:docMk/>
            <pc:sldMk cId="679202020" sldId="579"/>
            <ac:spMk id="2" creationId="{00000000-0000-0000-0000-000000000000}"/>
          </ac:spMkLst>
        </pc:spChg>
        <pc:picChg chg="add mod">
          <ac:chgData name="ziran wu" userId="9f9739ad9b769acf" providerId="LiveId" clId="{E180B8A9-7E0E-46ED-979C-5934CC96DC3A}" dt="2024-06-04T12:24:23.477" v="1104" actId="1076"/>
          <ac:picMkLst>
            <pc:docMk/>
            <pc:sldMk cId="679202020" sldId="579"/>
            <ac:picMk id="4" creationId="{5EFEF323-B55F-AB0B-0881-33D12E9F95C4}"/>
          </ac:picMkLst>
        </pc:picChg>
        <pc:picChg chg="del">
          <ac:chgData name="ziran wu" userId="9f9739ad9b769acf" providerId="LiveId" clId="{E180B8A9-7E0E-46ED-979C-5934CC96DC3A}" dt="2024-06-04T12:22:28.072" v="1070" actId="478"/>
          <ac:picMkLst>
            <pc:docMk/>
            <pc:sldMk cId="679202020" sldId="579"/>
            <ac:picMk id="8" creationId="{00000000-0000-0000-0000-000000000000}"/>
          </ac:picMkLst>
        </pc:picChg>
      </pc:sldChg>
      <pc:sldChg chg="addSp delSp modSp mod">
        <pc:chgData name="ziran wu" userId="9f9739ad9b769acf" providerId="LiveId" clId="{E180B8A9-7E0E-46ED-979C-5934CC96DC3A}" dt="2024-06-04T12:29:02.435" v="1108" actId="1076"/>
        <pc:sldMkLst>
          <pc:docMk/>
          <pc:sldMk cId="1124703546" sldId="580"/>
        </pc:sldMkLst>
        <pc:picChg chg="add mod">
          <ac:chgData name="ziran wu" userId="9f9739ad9b769acf" providerId="LiveId" clId="{E180B8A9-7E0E-46ED-979C-5934CC96DC3A}" dt="2024-06-04T12:29:02.435" v="1108" actId="1076"/>
          <ac:picMkLst>
            <pc:docMk/>
            <pc:sldMk cId="1124703546" sldId="580"/>
            <ac:picMk id="4" creationId="{2BB9787D-E030-66AD-B60D-A786DDFAF098}"/>
          </ac:picMkLst>
        </pc:picChg>
        <pc:picChg chg="del">
          <ac:chgData name="ziran wu" userId="9f9739ad9b769acf" providerId="LiveId" clId="{E180B8A9-7E0E-46ED-979C-5934CC96DC3A}" dt="2024-06-04T12:28:57.842" v="1105" actId="478"/>
          <ac:picMkLst>
            <pc:docMk/>
            <pc:sldMk cId="1124703546" sldId="580"/>
            <ac:picMk id="6" creationId="{00000000-0000-0000-0000-000000000000}"/>
          </ac:picMkLst>
        </pc:picChg>
      </pc:sldChg>
      <pc:sldChg chg="modNotesTx">
        <pc:chgData name="ziran wu" userId="9f9739ad9b769acf" providerId="LiveId" clId="{E180B8A9-7E0E-46ED-979C-5934CC96DC3A}" dt="2024-06-04T06:30:24.379" v="406" actId="20577"/>
        <pc:sldMkLst>
          <pc:docMk/>
          <pc:sldMk cId="3219108211" sldId="585"/>
        </pc:sldMkLst>
      </pc:sldChg>
      <pc:sldChg chg="addSp modSp mod">
        <pc:chgData name="ziran wu" userId="9f9739ad9b769acf" providerId="LiveId" clId="{E180B8A9-7E0E-46ED-979C-5934CC96DC3A}" dt="2024-06-04T05:54:29.426" v="313" actId="207"/>
        <pc:sldMkLst>
          <pc:docMk/>
          <pc:sldMk cId="2615204846" sldId="591"/>
        </pc:sldMkLst>
        <pc:spChg chg="add mod">
          <ac:chgData name="ziran wu" userId="9f9739ad9b769acf" providerId="LiveId" clId="{E180B8A9-7E0E-46ED-979C-5934CC96DC3A}" dt="2024-06-04T05:54:29.426" v="313" actId="207"/>
          <ac:spMkLst>
            <pc:docMk/>
            <pc:sldMk cId="2615204846" sldId="591"/>
            <ac:spMk id="6" creationId="{3745813F-63A5-1505-E172-CEBAC149F9C9}"/>
          </ac:spMkLst>
        </pc:spChg>
      </pc:sldChg>
      <pc:sldChg chg="addSp modSp mod modNotesTx">
        <pc:chgData name="ziran wu" userId="9f9739ad9b769acf" providerId="LiveId" clId="{E180B8A9-7E0E-46ED-979C-5934CC96DC3A}" dt="2024-06-12T02:04:41.915" v="1433" actId="20577"/>
        <pc:sldMkLst>
          <pc:docMk/>
          <pc:sldMk cId="4041648310" sldId="592"/>
        </pc:sldMkLst>
        <pc:spChg chg="add mod">
          <ac:chgData name="ziran wu" userId="9f9739ad9b769acf" providerId="LiveId" clId="{E180B8A9-7E0E-46ED-979C-5934CC96DC3A}" dt="2024-06-04T05:54:47.697" v="315" actId="207"/>
          <ac:spMkLst>
            <pc:docMk/>
            <pc:sldMk cId="4041648310" sldId="592"/>
            <ac:spMk id="3" creationId="{8294CA52-F5A2-5BEF-404B-4A21BCBC7A80}"/>
          </ac:spMkLst>
        </pc:spChg>
      </pc:sldChg>
      <pc:sldChg chg="add modNotesTx">
        <pc:chgData name="ziran wu" userId="9f9739ad9b769acf" providerId="LiveId" clId="{E180B8A9-7E0E-46ED-979C-5934CC96DC3A}" dt="2024-06-04T07:30:02.213" v="1068" actId="20577"/>
        <pc:sldMkLst>
          <pc:docMk/>
          <pc:sldMk cId="3815420318" sldId="594"/>
        </pc:sldMkLst>
      </pc:sldChg>
      <pc:sldChg chg="add">
        <pc:chgData name="ziran wu" userId="9f9739ad9b769acf" providerId="LiveId" clId="{E180B8A9-7E0E-46ED-979C-5934CC96DC3A}" dt="2024-06-06T04:20:14.574" v="1408"/>
        <pc:sldMkLst>
          <pc:docMk/>
          <pc:sldMk cId="0" sldId="5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3092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3092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3092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</a:defRPr>
            </a:lvl1pPr>
          </a:lstStyle>
          <a:p>
            <a:pPr>
              <a:defRPr/>
            </a:pPr>
            <a:fld id="{EFE815E2-E838-D344-8A25-50655932BF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44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108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108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108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A57A579B-E990-0F43-9772-6E89199BBB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787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0446E6E-33AE-CE4D-9458-EB738E933A1A}" type="slidenum">
              <a:rPr lang="en-US" altLang="en-US">
                <a:latin typeface="Times New Roman" charset="0"/>
              </a:rPr>
              <a:pPr/>
              <a:t>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265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Rodata</a:t>
            </a:r>
            <a:r>
              <a:rPr lang="zh-CN" altLang="en-US" dirty="0"/>
              <a:t>：全局常量、字符串常量（看上图属于</a:t>
            </a:r>
            <a:r>
              <a:rPr lang="en-US" altLang="zh-CN" dirty="0"/>
              <a:t>read only memory segment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：已初始化的全局变量、</a:t>
            </a:r>
            <a:r>
              <a:rPr lang="en-US" altLang="zh-CN" dirty="0"/>
              <a:t>static</a:t>
            </a:r>
          </a:p>
          <a:p>
            <a:r>
              <a:rPr lang="en-US" altLang="zh-CN" dirty="0" err="1"/>
              <a:t>Bss</a:t>
            </a:r>
            <a:r>
              <a:rPr lang="zh-CN" altLang="en-US" dirty="0"/>
              <a:t>：未初始化的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71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这个数组应该开辟在</a:t>
            </a:r>
            <a:r>
              <a:rPr lang="en-US" altLang="zh-CN" dirty="0"/>
              <a:t>stack</a:t>
            </a:r>
            <a:r>
              <a:rPr lang="zh-CN" altLang="en-US" dirty="0"/>
              <a:t>，在执行过程中开辟。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854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7632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可以看到已初始化的全局变量属于直接映射过来的，而不是动态开辟的。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7583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size  </a:t>
            </a:r>
            <a:r>
              <a:rPr kumimoji="1" lang="en-US" altLang="zh-CN" dirty="0" err="1">
                <a:ea typeface="MS PGothic" charset="-128"/>
              </a:rPr>
              <a:t>a.out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cat /proc/&lt;</a:t>
            </a:r>
            <a:r>
              <a:rPr kumimoji="1" lang="en-US" altLang="zh-CN" dirty="0" err="1">
                <a:ea typeface="MS PGothic" charset="-128"/>
              </a:rPr>
              <a:t>pid</a:t>
            </a:r>
            <a:r>
              <a:rPr kumimoji="1" lang="en-US" altLang="zh-CN" dirty="0">
                <a:ea typeface="MS PGothic" charset="-128"/>
              </a:rPr>
              <a:t>&gt;/maps</a:t>
            </a:r>
            <a:endParaRPr kumimoji="1" lang="zh-CN" altLang="en-US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cat /proc/&lt;</a:t>
            </a:r>
            <a:r>
              <a:rPr kumimoji="1" lang="en-US" altLang="zh-CN" dirty="0" err="1">
                <a:ea typeface="MS PGothic" charset="-128"/>
              </a:rPr>
              <a:t>pid</a:t>
            </a:r>
            <a:r>
              <a:rPr kumimoji="1" lang="en-US" altLang="zh-CN" dirty="0">
                <a:ea typeface="MS PGothic" charset="-128"/>
              </a:rPr>
              <a:t>&gt;/maps | grep -E -w '[[]</a:t>
            </a:r>
            <a:r>
              <a:rPr kumimoji="1" lang="en-US" altLang="zh-CN" dirty="0" err="1">
                <a:ea typeface="MS PGothic" charset="-128"/>
              </a:rPr>
              <a:t>heap|stack</a:t>
            </a:r>
            <a:r>
              <a:rPr kumimoji="1" lang="en-US" altLang="zh-CN" dirty="0">
                <a:ea typeface="MS PGothic" charset="-128"/>
              </a:rPr>
              <a:t>’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Y</a:t>
            </a:r>
            <a:r>
              <a:rPr kumimoji="1" lang="zh-CN" altLang="en-US" dirty="0">
                <a:ea typeface="MS PGothic" charset="-128"/>
              </a:rPr>
              <a:t>属于初始化后的全局变量（在</a:t>
            </a:r>
            <a:r>
              <a:rPr kumimoji="1" lang="en-US" altLang="zh-CN" dirty="0" err="1">
                <a:ea typeface="MS PGothic" charset="-128"/>
              </a:rPr>
              <a:t>rodata</a:t>
            </a:r>
            <a:r>
              <a:rPr kumimoji="1" lang="zh-CN" altLang="en-US" dirty="0">
                <a:ea typeface="MS PGothic" charset="-128"/>
              </a:rPr>
              <a:t>中），</a:t>
            </a:r>
            <a:r>
              <a:rPr kumimoji="1" lang="en-US" altLang="zh-CN" dirty="0">
                <a:ea typeface="MS PGothic" charset="-128"/>
              </a:rPr>
              <a:t>x</a:t>
            </a:r>
            <a:r>
              <a:rPr kumimoji="1" lang="zh-CN" altLang="en-US" dirty="0">
                <a:ea typeface="MS PGothic" charset="-128"/>
              </a:rPr>
              <a:t>属于未初始化的全局变量（在</a:t>
            </a:r>
            <a:r>
              <a:rPr kumimoji="1" lang="en-US" altLang="zh-CN" dirty="0" err="1">
                <a:ea typeface="MS PGothic" charset="-128"/>
              </a:rPr>
              <a:t>bss</a:t>
            </a:r>
            <a:r>
              <a:rPr kumimoji="1" lang="zh-CN" altLang="en-US" dirty="0">
                <a:ea typeface="MS PGothic" charset="-128"/>
              </a:rPr>
              <a:t>中）</a:t>
            </a:r>
          </a:p>
        </p:txBody>
      </p:sp>
      <p:sp>
        <p:nvSpPr>
          <p:cNvPr id="286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A8B599A-4253-5143-BE76-B3FE98B941C5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4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150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ea typeface="MS PGothic" charset="-128"/>
              </a:rPr>
              <a:t>程序计数器（</a:t>
            </a:r>
            <a:r>
              <a:rPr kumimoji="1" lang="en-US" altLang="zh-CN" dirty="0">
                <a:ea typeface="MS PGothic" charset="-128"/>
              </a:rPr>
              <a:t>PC</a:t>
            </a:r>
            <a:r>
              <a:rPr kumimoji="1" lang="zh-CN" altLang="en-US" dirty="0">
                <a:ea typeface="MS PGothic" charset="-128"/>
              </a:rPr>
              <a:t>）存放的是下一条指令的地址</a:t>
            </a:r>
            <a:endParaRPr kumimoji="1" lang="en-US" altLang="zh-CN" dirty="0">
              <a:ea typeface="MS PGothic" charset="-128"/>
            </a:endParaRPr>
          </a:p>
        </p:txBody>
      </p:sp>
      <p:sp>
        <p:nvSpPr>
          <p:cNvPr id="307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C773C93-B169-164C-BAA9-255388708B2C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11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本页引出下一页</a:t>
            </a:r>
            <a:r>
              <a:rPr lang="en-US" altLang="zh-CN" dirty="0"/>
              <a:t>life cycle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45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140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data structures: PCB etc.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89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3F1801E-4A99-EA4C-A1BE-0EA522B3812A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4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280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Identifier, pc, registers, memory management info(page table), io status, process state, scheduling info, </a:t>
            </a:r>
            <a:r>
              <a:rPr lang="en-US" altLang="zh-CN">
                <a:ea typeface="MS PGothic" charset="-128"/>
              </a:rPr>
              <a:t>time limits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08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//</a:t>
            </a:r>
            <a:r>
              <a:rPr kumimoji="1" lang="zh-CN" altLang="en-US">
                <a:ea typeface="MS PGothic" charset="-128"/>
              </a:rPr>
              <a:t>最新版本</a:t>
            </a:r>
            <a:r>
              <a:rPr kumimoji="1" lang="en-US" altLang="zh-CN">
                <a:ea typeface="MS PGothic" charset="-128"/>
              </a:rPr>
              <a:t>linux</a:t>
            </a:r>
            <a:r>
              <a:rPr kumimoji="1" lang="zh-CN" altLang="en-US">
                <a:ea typeface="MS PGothic" charset="-128"/>
              </a:rPr>
              <a:t>的进程进程控制块？</a:t>
            </a:r>
          </a:p>
        </p:txBody>
      </p:sp>
      <p:sp>
        <p:nvSpPr>
          <p:cNvPr id="430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79B3DA1-8872-B240-A0CC-4F063BB94F9C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884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6378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99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进入了阻塞态，也就是等待队列，因为产生了外部中断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457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452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4532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2059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Wait for interrupt to complete</a:t>
            </a:r>
          </a:p>
          <a:p>
            <a:r>
              <a:rPr lang="en-US" altLang="en-US">
                <a:ea typeface="MS PGothic" charset="-128"/>
              </a:rPr>
              <a:t>Wait for child to exit</a:t>
            </a:r>
          </a:p>
        </p:txBody>
      </p:sp>
    </p:spTree>
    <p:extLst>
      <p:ext uri="{BB962C8B-B14F-4D97-AF65-F5344CB8AC3E}">
        <p14:creationId xmlns:p14="http://schemas.microsoft.com/office/powerpoint/2010/main" val="10452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7516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237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寄存器保存：内核栈 </a:t>
            </a:r>
            <a:r>
              <a:rPr lang="en-US" altLang="zh-CN">
                <a:ea typeface="MS PGothic" charset="-128"/>
              </a:rPr>
              <a:t>or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TSS</a:t>
            </a:r>
            <a:r>
              <a:rPr lang="zh-CN" altLang="en-US">
                <a:ea typeface="MS PGothic" charset="-128"/>
              </a:rPr>
              <a:t> ？？？？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019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423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631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ps -el</a:t>
            </a:r>
          </a:p>
          <a:p>
            <a:r>
              <a:rPr lang="en-US" altLang="en-US">
                <a:ea typeface="MS PGothic" charset="-128"/>
              </a:rPr>
              <a:t>pstree -p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&lt;pid&gt;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289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ps -el</a:t>
            </a:r>
          </a:p>
          <a:p>
            <a:r>
              <a:rPr lang="en-US" altLang="en-US">
                <a:ea typeface="MS PGothic" charset="-128"/>
              </a:rPr>
              <a:t>pstree -p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&lt;pid&gt;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7948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658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6997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内存空间复制（代码段除外）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复制（更改内存空间）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11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从单道程序，讲到多道程序，讲到切换、上下文，引入管理需求，引出进程的概念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3690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整个复制一份，代码复制蓝线之后的部分。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0693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81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子进程复制父进程</a:t>
            </a:r>
            <a:r>
              <a:rPr lang="en-US" altLang="zh-CN" dirty="0"/>
              <a:t>fork()</a:t>
            </a:r>
            <a:r>
              <a:rPr lang="zh-CN" altLang="en-US" dirty="0"/>
              <a:t>之后的代码。父进程第一次</a:t>
            </a:r>
            <a:r>
              <a:rPr lang="en-US" altLang="zh-CN" dirty="0"/>
              <a:t>fork</a:t>
            </a:r>
            <a:r>
              <a:rPr lang="zh-CN" altLang="en-US" dirty="0"/>
              <a:t>的子进程中还有一句</a:t>
            </a:r>
            <a:r>
              <a:rPr lang="en-US" altLang="zh-CN" dirty="0"/>
              <a:t>fork</a:t>
            </a:r>
            <a:r>
              <a:rPr lang="zh-CN" altLang="en-US" dirty="0"/>
              <a:t>所以连续创建了两个，父进程第二次</a:t>
            </a:r>
            <a:r>
              <a:rPr lang="en-US" altLang="zh-CN" dirty="0"/>
              <a:t>fork</a:t>
            </a:r>
            <a:r>
              <a:rPr lang="zh-CN" altLang="en-US" dirty="0"/>
              <a:t>又创建一个，这次子进程没有复制过来任何代码。所以加上父进程一共创建了</a:t>
            </a:r>
            <a:r>
              <a:rPr lang="en-US" altLang="zh-CN" dirty="0"/>
              <a:t>4</a:t>
            </a:r>
            <a:r>
              <a:rPr lang="zh-CN" altLang="en-US" dirty="0"/>
              <a:t>个进程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727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父子进程资源并不共享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0266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084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file a.out</a:t>
            </a:r>
          </a:p>
          <a:p>
            <a:r>
              <a:rPr kumimoji="1" lang="en-US" altLang="zh-CN">
                <a:ea typeface="MS PGothic" charset="-128"/>
              </a:rPr>
              <a:t>size a.out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945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674924F-188A-A747-B8CC-1AC20FC34C73}" type="slidenum">
              <a:rPr lang="en-US" altLang="zh-CN">
                <a:latin typeface="Times New Roman" charset="0"/>
              </a:rPr>
              <a:pPr/>
              <a:t>65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096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sz="2400" dirty="0">
                <a:ea typeface="MS PGothic" charset="-128"/>
              </a:rPr>
              <a:t>Demo: The global array</a:t>
            </a:r>
            <a:r>
              <a:rPr kumimoji="1" lang="zh-CN" altLang="en-US" sz="2400" dirty="0">
                <a:ea typeface="MS PGothic" charset="-128"/>
              </a:rPr>
              <a:t> （</a:t>
            </a:r>
            <a:r>
              <a:rPr lang="zh-CN" altLang="en-US" sz="2400" dirty="0">
                <a:ea typeface="MS PGothic" charset="-128"/>
              </a:rPr>
              <a:t>如果初始化时指定的元素个数比数组大小少，剩下的元素都会被初始化为 </a:t>
            </a:r>
            <a:r>
              <a:rPr lang="en-US" altLang="zh-CN" sz="2400" dirty="0">
                <a:ea typeface="MS PGothic" charset="-128"/>
              </a:rPr>
              <a:t>0</a:t>
            </a:r>
            <a:r>
              <a:rPr kumimoji="1" lang="zh-CN" altLang="en-US" sz="2400" dirty="0">
                <a:ea typeface="MS PGothic" charset="-128"/>
              </a:rPr>
              <a:t>）</a:t>
            </a:r>
            <a:endParaRPr kumimoji="1" lang="en-US" altLang="zh-CN" sz="2400" dirty="0">
              <a:ea typeface="MS PGothic" charset="-128"/>
            </a:endParaRPr>
          </a:p>
          <a:p>
            <a:endParaRPr kumimoji="1"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Size</a:t>
            </a:r>
            <a:r>
              <a:rPr lang="zh-CN" altLang="en-US" sz="2400" dirty="0">
                <a:ea typeface="MS PGothic" charset="-128"/>
              </a:rPr>
              <a:t>命令的输出不包括</a:t>
            </a:r>
            <a:r>
              <a:rPr lang="en-US" altLang="zh-CN" sz="2400" dirty="0">
                <a:ea typeface="MS PGothic" charset="-128"/>
              </a:rPr>
              <a:t>stack</a:t>
            </a:r>
            <a:r>
              <a:rPr lang="zh-CN" altLang="en-US" sz="2400" dirty="0">
                <a:ea typeface="MS PGothic" charset="-128"/>
              </a:rPr>
              <a:t>和</a:t>
            </a:r>
            <a:r>
              <a:rPr lang="en-US" altLang="zh-CN" sz="2400" dirty="0">
                <a:ea typeface="MS PGothic" charset="-128"/>
              </a:rPr>
              <a:t>heap</a:t>
            </a:r>
            <a:r>
              <a:rPr lang="zh-CN" altLang="en-US" sz="2400" dirty="0">
                <a:ea typeface="MS PGothic" charset="-128"/>
              </a:rPr>
              <a:t>的部分。只包括文本段</a:t>
            </a:r>
            <a:r>
              <a:rPr lang="en-US" altLang="zh-CN" sz="2400" dirty="0">
                <a:ea typeface="MS PGothic" charset="-128"/>
              </a:rPr>
              <a:t>(text), </a:t>
            </a:r>
            <a:r>
              <a:rPr lang="zh-CN" altLang="en-US" sz="2400" dirty="0">
                <a:ea typeface="MS PGothic" charset="-128"/>
              </a:rPr>
              <a:t>代码段</a:t>
            </a:r>
            <a:r>
              <a:rPr lang="en-US" altLang="zh-CN" sz="2400" dirty="0">
                <a:ea typeface="MS PGothic" charset="-128"/>
              </a:rPr>
              <a:t>(data),</a:t>
            </a:r>
            <a:r>
              <a:rPr lang="zh-CN" altLang="en-US" sz="2400" dirty="0">
                <a:ea typeface="MS PGothic" charset="-128"/>
              </a:rPr>
              <a:t>未初始化数据段</a:t>
            </a:r>
            <a:r>
              <a:rPr lang="en-US" altLang="zh-CN" sz="2400" dirty="0">
                <a:ea typeface="MS PGothic" charset="-128"/>
              </a:rPr>
              <a:t>(</a:t>
            </a:r>
            <a:r>
              <a:rPr lang="en-US" altLang="zh-CN" sz="2400" dirty="0" err="1">
                <a:ea typeface="MS PGothic" charset="-128"/>
              </a:rPr>
              <a:t>bss</a:t>
            </a:r>
            <a:r>
              <a:rPr lang="en-US" altLang="zh-CN" sz="2400" dirty="0">
                <a:ea typeface="MS PGothic" charset="-128"/>
              </a:rPr>
              <a:t>)</a:t>
            </a:r>
            <a:r>
              <a:rPr lang="zh-CN" altLang="en-US" sz="2400" dirty="0">
                <a:ea typeface="MS PGothic" charset="-128"/>
              </a:rPr>
              <a:t>三部分。</a:t>
            </a:r>
            <a:br>
              <a:rPr lang="zh-CN" altLang="en-US" sz="2400" dirty="0">
                <a:ea typeface="MS PGothic" charset="-128"/>
              </a:rPr>
            </a:br>
            <a:endParaRPr lang="zh-CN" altLang="en-US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1</a:t>
            </a:r>
            <a:r>
              <a:rPr lang="zh-CN" altLang="en-US" sz="2400" dirty="0">
                <a:ea typeface="MS PGothic" charset="-128"/>
              </a:rPr>
              <a:t>、文本段：包含程序的指令，它在程序的执行过程中一般不会改变。</a:t>
            </a:r>
          </a:p>
          <a:p>
            <a:r>
              <a:rPr lang="en-US" altLang="zh-CN" sz="2400" dirty="0">
                <a:ea typeface="MS PGothic" charset="-128"/>
              </a:rPr>
              <a:t>2</a:t>
            </a:r>
            <a:r>
              <a:rPr lang="zh-CN" altLang="en-US" sz="2400" dirty="0">
                <a:ea typeface="MS PGothic" charset="-128"/>
              </a:rPr>
              <a:t>、数据段：包含了经过初始化的全局变量和静态变量，以及他们的值。</a:t>
            </a:r>
          </a:p>
          <a:p>
            <a:r>
              <a:rPr lang="en-US" altLang="zh-CN" sz="2400" dirty="0">
                <a:ea typeface="MS PGothic" charset="-128"/>
              </a:rPr>
              <a:t>3</a:t>
            </a:r>
            <a:r>
              <a:rPr lang="zh-CN" altLang="en-US" sz="2400" dirty="0">
                <a:ea typeface="MS PGothic" charset="-128"/>
              </a:rPr>
              <a:t>、</a:t>
            </a:r>
            <a:r>
              <a:rPr lang="en-US" altLang="zh-CN" sz="2400" dirty="0">
                <a:ea typeface="MS PGothic" charset="-128"/>
              </a:rPr>
              <a:t>BSS</a:t>
            </a:r>
            <a:r>
              <a:rPr lang="zh-CN" altLang="en-US" sz="2400" dirty="0">
                <a:ea typeface="MS PGothic" charset="-128"/>
              </a:rPr>
              <a:t>段：包含未经初始化的全局变量和静态变量。</a:t>
            </a:r>
          </a:p>
          <a:p>
            <a:r>
              <a:rPr lang="en-US" altLang="zh-CN" sz="2400" dirty="0">
                <a:ea typeface="MS PGothic" charset="-128"/>
              </a:rPr>
              <a:t>4</a:t>
            </a:r>
            <a:r>
              <a:rPr lang="zh-CN" altLang="en-US" sz="2400" dirty="0">
                <a:ea typeface="MS PGothic" charset="-128"/>
              </a:rPr>
              <a:t>、堆栈段：包含了函数内部声明的局部变量。当然，上面段的作用不仅于此，具体的作用</a:t>
            </a:r>
          </a:p>
          <a:p>
            <a:endParaRPr kumimoji="1" lang="en-US" altLang="zh-CN" sz="2400" dirty="0">
              <a:ea typeface="MS PGothic" charset="-128"/>
            </a:endParaRPr>
          </a:p>
          <a:p>
            <a:r>
              <a:rPr lang="en-US" altLang="zh-CN" sz="2400" b="1" dirty="0">
                <a:ea typeface="MS PGothic" charset="-128"/>
              </a:rPr>
              <a:t>1</a:t>
            </a:r>
            <a:r>
              <a:rPr lang="zh-CN" altLang="en-US" sz="2400" b="1" dirty="0">
                <a:ea typeface="MS PGothic" charset="-128"/>
              </a:rPr>
              <a:t>、经过初始化的全局变量和静态变量保存在数据段中。</a:t>
            </a:r>
            <a:endParaRPr lang="zh-CN" altLang="en-US" sz="2400" dirty="0">
              <a:ea typeface="MS PGothic" charset="-128"/>
            </a:endParaRPr>
          </a:p>
          <a:p>
            <a:r>
              <a:rPr lang="en-US" altLang="zh-CN" sz="2400" b="1" dirty="0">
                <a:ea typeface="MS PGothic" charset="-128"/>
              </a:rPr>
              <a:t>2</a:t>
            </a:r>
            <a:r>
              <a:rPr lang="zh-CN" altLang="en-US" sz="2400" b="1" dirty="0">
                <a:ea typeface="MS PGothic" charset="-128"/>
              </a:rPr>
              <a:t>、未经初始化的全局变量和静态变量保存在</a:t>
            </a:r>
            <a:r>
              <a:rPr lang="en-US" altLang="zh-CN" sz="2400" b="1" dirty="0">
                <a:ea typeface="MS PGothic" charset="-128"/>
              </a:rPr>
              <a:t>BSS</a:t>
            </a:r>
            <a:r>
              <a:rPr lang="zh-CN" altLang="en-US" sz="2400" b="1" dirty="0">
                <a:ea typeface="MS PGothic" charset="-128"/>
              </a:rPr>
              <a:t>段。</a:t>
            </a:r>
            <a:endParaRPr lang="zh-CN" altLang="en-US" sz="2400" dirty="0">
              <a:ea typeface="MS PGothic" charset="-128"/>
            </a:endParaRPr>
          </a:p>
          <a:p>
            <a:r>
              <a:rPr lang="en-US" altLang="zh-CN" sz="2400" b="1" dirty="0">
                <a:ea typeface="MS PGothic" charset="-128"/>
              </a:rPr>
              <a:t>3</a:t>
            </a:r>
            <a:r>
              <a:rPr lang="zh-CN" altLang="en-US" sz="2400" b="1" dirty="0">
                <a:ea typeface="MS PGothic" charset="-128"/>
              </a:rPr>
              <a:t>、函数内部声明的局部变量保存在堆栈段中。</a:t>
            </a:r>
            <a:endParaRPr lang="zh-CN" altLang="en-US" sz="2400" dirty="0">
              <a:ea typeface="MS PGothic" charset="-128"/>
            </a:endParaRPr>
          </a:p>
          <a:p>
            <a:r>
              <a:rPr lang="en-US" altLang="zh-CN" sz="2400" b="1" dirty="0">
                <a:ea typeface="MS PGothic" charset="-128"/>
              </a:rPr>
              <a:t>4</a:t>
            </a:r>
            <a:r>
              <a:rPr lang="zh-CN" altLang="en-US" sz="2400" b="1" dirty="0">
                <a:ea typeface="MS PGothic" charset="-128"/>
              </a:rPr>
              <a:t>、</a:t>
            </a:r>
            <a:r>
              <a:rPr lang="en-US" altLang="zh-CN" sz="2400" b="1" dirty="0" err="1">
                <a:ea typeface="MS PGothic" charset="-128"/>
              </a:rPr>
              <a:t>const</a:t>
            </a:r>
            <a:r>
              <a:rPr lang="zh-CN" altLang="en-US" sz="2400" b="1" dirty="0">
                <a:ea typeface="MS PGothic" charset="-128"/>
              </a:rPr>
              <a:t>修饰的全局变量保存在文本段中，</a:t>
            </a:r>
            <a:r>
              <a:rPr lang="en-US" altLang="zh-CN" sz="2400" b="1" dirty="0" err="1">
                <a:ea typeface="MS PGothic" charset="-128"/>
              </a:rPr>
              <a:t>const</a:t>
            </a:r>
            <a:r>
              <a:rPr lang="zh-CN" altLang="en-US" sz="2400" b="1" dirty="0">
                <a:ea typeface="MS PGothic" charset="-128"/>
              </a:rPr>
              <a:t>修饰的局部变量保存在堆栈段中。         </a:t>
            </a:r>
            <a:endParaRPr lang="zh-CN" altLang="en-US" sz="2400" dirty="0">
              <a:ea typeface="MS PGothic" charset="-128"/>
            </a:endParaRPr>
          </a:p>
          <a:p>
            <a:r>
              <a:rPr lang="en-US" altLang="zh-CN" sz="2400" b="1" dirty="0">
                <a:ea typeface="MS PGothic" charset="-128"/>
              </a:rPr>
              <a:t>5</a:t>
            </a:r>
            <a:r>
              <a:rPr lang="zh-CN" altLang="en-US" sz="2400" b="1" dirty="0">
                <a:ea typeface="MS PGothic" charset="-128"/>
              </a:rPr>
              <a:t>、字符串常量保存在文本段中。</a:t>
            </a:r>
            <a:endParaRPr lang="zh-CN" altLang="en-US" sz="2400" dirty="0">
              <a:ea typeface="MS PGothic" charset="-128"/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2150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1AC2881-36AA-064E-90D6-D689DB72EA37}" type="slidenum">
              <a:rPr lang="en-US" altLang="zh-CN">
                <a:latin typeface="Times New Roman" charset="0"/>
              </a:rPr>
              <a:pPr/>
              <a:t>66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53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77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从单道程序，讲到多道程序，讲到切换、上下文，引入管理需求，引出进程的概念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20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从单道程序，讲到多道程序，讲到切换、上下文，引入管理需求，引出进程的概念</a:t>
            </a:r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723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size </a:t>
            </a:r>
            <a:r>
              <a:rPr kumimoji="1" lang="en-US" altLang="zh-CN" dirty="0" err="1">
                <a:ea typeface="MS PGothic" charset="-128"/>
              </a:rPr>
              <a:t>a.out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de-DE" altLang="zh-CN" dirty="0">
                <a:ea typeface="MS PGothic" charset="-128"/>
              </a:rPr>
              <a:t>text	   data	    bss	    dec	    hex	filename </a:t>
            </a:r>
          </a:p>
          <a:p>
            <a:r>
              <a:rPr kumimoji="1" lang="de-DE" altLang="zh-CN" dirty="0">
                <a:ea typeface="MS PGothic" charset="-128"/>
              </a:rPr>
              <a:t>1418	    544	      8	   1970	    7b2	a.out</a:t>
            </a:r>
          </a:p>
          <a:p>
            <a:r>
              <a:rPr kumimoji="1" lang="en-US" altLang="zh-CN" dirty="0" err="1">
                <a:ea typeface="MS PGothic" charset="-128"/>
              </a:rPr>
              <a:t>objdump</a:t>
            </a:r>
            <a:r>
              <a:rPr kumimoji="1" lang="en-US" altLang="zh-CN" dirty="0">
                <a:ea typeface="MS PGothic" charset="-128"/>
              </a:rPr>
              <a:t> -S </a:t>
            </a:r>
            <a:r>
              <a:rPr kumimoji="1" lang="en-US" altLang="zh-CN" dirty="0" err="1">
                <a:ea typeface="MS PGothic" charset="-128"/>
              </a:rPr>
              <a:t>a.out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323CEC-0189-8F4B-988D-F91842405944}" type="slidenum">
              <a:rPr lang="en-US" altLang="zh-CN">
                <a:latin typeface="Times New Roman" charset="0"/>
              </a:rPr>
              <a:pPr/>
              <a:t>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457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bss</a:t>
            </a:r>
            <a:r>
              <a:rPr lang="zh-CN" altLang="en-US" dirty="0"/>
              <a:t>是英文</a:t>
            </a:r>
            <a:r>
              <a:rPr lang="en-US" altLang="zh-CN" dirty="0"/>
              <a:t>Block Started by Symbol</a:t>
            </a:r>
            <a:r>
              <a:rPr lang="zh-CN" altLang="en-US" dirty="0"/>
              <a:t>的缩写（奇怪的历史遗留），用于存放编译阶段无法确定的全局数据，包括未初始化的全局变量和静态变量。可执行程序不含</a:t>
            </a:r>
            <a:r>
              <a:rPr lang="en-US" altLang="zh-CN" dirty="0" err="1"/>
              <a:t>bss</a:t>
            </a:r>
            <a:r>
              <a:rPr lang="zh-CN" altLang="en-US" dirty="0"/>
              <a:t>段，只记录区域大小；进程为</a:t>
            </a:r>
            <a:r>
              <a:rPr lang="en-US" altLang="zh-CN" dirty="0" err="1"/>
              <a:t>bss</a:t>
            </a:r>
            <a:r>
              <a:rPr lang="zh-CN" altLang="en-US" dirty="0"/>
              <a:t>段开辟内存空间，并清零。从优化的角度出发，初始化为零的全局变量，也会被放进</a:t>
            </a:r>
            <a:r>
              <a:rPr lang="en-US" altLang="zh-CN" dirty="0" err="1"/>
              <a:t>bss</a:t>
            </a:r>
            <a:r>
              <a:rPr lang="zh-CN" altLang="en-US" dirty="0"/>
              <a:t>段从大压缩可执行文件的大小。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25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0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384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21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44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77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053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2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90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58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latin typeface="Times New Roman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6699"/>
                </a:solidFill>
                <a:latin typeface="Helvetica" charset="0"/>
              </a:rPr>
              <a:t>3.</a:t>
            </a:r>
            <a:fld id="{82FBE4CD-F52D-FB4E-916A-53C158293E6C}" type="slidenum"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3:  Processes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563813" y="4211638"/>
            <a:ext cx="5006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dirty="0">
                <a:latin typeface="Verdana" charset="0"/>
              </a:rPr>
              <a:t>   March</a:t>
            </a:r>
            <a:r>
              <a:rPr lang="zh-CN" altLang="en-US" sz="3600" dirty="0">
                <a:latin typeface="Verdana" charset="0"/>
              </a:rPr>
              <a:t>， </a:t>
            </a:r>
            <a:r>
              <a:rPr lang="en-US" altLang="zh-CN" sz="3600" dirty="0">
                <a:latin typeface="Verdana" charset="0"/>
              </a:rPr>
              <a:t>2024</a:t>
            </a:r>
            <a:endParaRPr lang="zh-CN" altLang="en-US" sz="36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7B481-EB92-40A3-A72C-FCFF6A0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on Disk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EBCF4-94A8-4669-80D0-992237A9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09" y="1588477"/>
            <a:ext cx="2691636" cy="441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61E42-6438-4C3D-B785-473B93F3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10" y="2661139"/>
            <a:ext cx="3356390" cy="2661138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1E7E6049-CF2E-456B-B004-03F4514D5557}"/>
              </a:ext>
            </a:extLst>
          </p:cNvPr>
          <p:cNvSpPr/>
          <p:nvPr/>
        </p:nvSpPr>
        <p:spPr bwMode="auto">
          <a:xfrm>
            <a:off x="4378570" y="2684587"/>
            <a:ext cx="744415" cy="259666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7B481-EB92-40A3-A72C-FCFF6A0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on Disk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EBCF4-94A8-4669-80D0-992237A9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0" y="1992337"/>
            <a:ext cx="2691636" cy="441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61E42-6438-4C3D-B785-473B93F3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710" y="3705453"/>
            <a:ext cx="3356390" cy="2661138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1E7E6049-CF2E-456B-B004-03F4514D5557}"/>
              </a:ext>
            </a:extLst>
          </p:cNvPr>
          <p:cNvSpPr/>
          <p:nvPr/>
        </p:nvSpPr>
        <p:spPr bwMode="auto">
          <a:xfrm>
            <a:off x="3182962" y="3705453"/>
            <a:ext cx="744415" cy="259666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427C7-022D-48A3-B80E-4BF9150D2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949" y="1125498"/>
            <a:ext cx="7031841" cy="242542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0A8F79AA-D4A2-477D-907D-D0630B0B7634}"/>
              </a:ext>
            </a:extLst>
          </p:cNvPr>
          <p:cNvCxnSpPr/>
          <p:nvPr/>
        </p:nvCxnSpPr>
        <p:spPr bwMode="auto">
          <a:xfrm rot="16200000" flipH="1">
            <a:off x="4404795" y="2037805"/>
            <a:ext cx="2194560" cy="1954203"/>
          </a:xfrm>
          <a:prstGeom prst="bentConnector3">
            <a:avLst>
              <a:gd name="adj1" fmla="val 238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52A0B96C-4AD5-44C4-ADF9-CB3AD8C7828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31238" y="2968753"/>
            <a:ext cx="2387021" cy="1206137"/>
          </a:xfrm>
          <a:prstGeom prst="bentConnector3">
            <a:avLst>
              <a:gd name="adj1" fmla="val 310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6DBF1C9-8D8F-4629-9AD1-4550280CC17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97769" y="3300103"/>
            <a:ext cx="2440140" cy="1869750"/>
          </a:xfrm>
          <a:prstGeom prst="bentConnector3">
            <a:avLst>
              <a:gd name="adj1" fmla="val 99465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618EC9AF-401C-49D1-9A8D-00FF65689B3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194543" y="4092353"/>
            <a:ext cx="2567725" cy="1484858"/>
          </a:xfrm>
          <a:prstGeom prst="bentConnector3">
            <a:avLst>
              <a:gd name="adj1" fmla="val 100059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3745813F-63A5-1505-E172-CEBAC149F9C9}"/>
              </a:ext>
            </a:extLst>
          </p:cNvPr>
          <p:cNvSpPr/>
          <p:nvPr/>
        </p:nvSpPr>
        <p:spPr bwMode="auto">
          <a:xfrm>
            <a:off x="323210" y="92676"/>
            <a:ext cx="1085460" cy="96382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2"/>
          <p:cNvSpPr>
            <a:spLocks noChangeArrowheads="1"/>
          </p:cNvSpPr>
          <p:nvPr/>
        </p:nvSpPr>
        <p:spPr bwMode="auto">
          <a:xfrm>
            <a:off x="2817813" y="3163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.data</a:t>
            </a:r>
          </a:p>
        </p:txBody>
      </p:sp>
      <p:sp>
        <p:nvSpPr>
          <p:cNvPr id="14338" name="Rectangle 73"/>
          <p:cNvSpPr>
            <a:spLocks noChangeArrowheads="1"/>
          </p:cNvSpPr>
          <p:nvPr/>
        </p:nvSpPr>
        <p:spPr bwMode="auto">
          <a:xfrm>
            <a:off x="2817813" y="3925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.symtab</a:t>
            </a:r>
          </a:p>
        </p:txBody>
      </p:sp>
      <p:sp>
        <p:nvSpPr>
          <p:cNvPr id="14339" name="Rectangle 78"/>
          <p:cNvSpPr>
            <a:spLocks noChangeArrowheads="1"/>
          </p:cNvSpPr>
          <p:nvPr/>
        </p:nvSpPr>
        <p:spPr bwMode="auto">
          <a:xfrm>
            <a:off x="2817813" y="4306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.debug</a:t>
            </a:r>
          </a:p>
        </p:txBody>
      </p:sp>
      <p:sp>
        <p:nvSpPr>
          <p:cNvPr id="14340" name="Text Box 80"/>
          <p:cNvSpPr txBox="1">
            <a:spLocks noChangeArrowheads="1"/>
          </p:cNvSpPr>
          <p:nvPr/>
        </p:nvSpPr>
        <p:spPr bwMode="auto">
          <a:xfrm>
            <a:off x="2527300" y="1182688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0</a:t>
            </a:r>
          </a:p>
        </p:txBody>
      </p:sp>
      <p:sp>
        <p:nvSpPr>
          <p:cNvPr id="14341" name="Rectangle 81"/>
          <p:cNvSpPr>
            <a:spLocks noChangeArrowheads="1"/>
          </p:cNvSpPr>
          <p:nvPr/>
        </p:nvSpPr>
        <p:spPr bwMode="auto">
          <a:xfrm>
            <a:off x="2817813" y="2782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.rodata</a:t>
            </a:r>
          </a:p>
        </p:txBody>
      </p:sp>
      <p:sp>
        <p:nvSpPr>
          <p:cNvPr id="14342" name="Rectangle 82"/>
          <p:cNvSpPr>
            <a:spLocks noChangeArrowheads="1"/>
          </p:cNvSpPr>
          <p:nvPr/>
        </p:nvSpPr>
        <p:spPr bwMode="auto">
          <a:xfrm>
            <a:off x="2817813" y="3544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.bss</a:t>
            </a:r>
          </a:p>
        </p:txBody>
      </p:sp>
      <p:sp>
        <p:nvSpPr>
          <p:cNvPr id="14343" name="Rectangle 89"/>
          <p:cNvSpPr>
            <a:spLocks noChangeArrowheads="1"/>
          </p:cNvSpPr>
          <p:nvPr/>
        </p:nvSpPr>
        <p:spPr bwMode="auto">
          <a:xfrm>
            <a:off x="2817813" y="1287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ELF header</a:t>
            </a:r>
          </a:p>
        </p:txBody>
      </p:sp>
      <p:sp>
        <p:nvSpPr>
          <p:cNvPr id="14344" name="Text Box 91"/>
          <p:cNvSpPr txBox="1">
            <a:spLocks noChangeArrowheads="1"/>
          </p:cNvSpPr>
          <p:nvPr/>
        </p:nvSpPr>
        <p:spPr bwMode="auto">
          <a:xfrm>
            <a:off x="1460500" y="5192713"/>
            <a:ext cx="1219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Describes object file sections</a:t>
            </a:r>
          </a:p>
        </p:txBody>
      </p:sp>
      <p:sp>
        <p:nvSpPr>
          <p:cNvPr id="14345" name="Rectangle 92"/>
          <p:cNvSpPr>
            <a:spLocks noChangeArrowheads="1"/>
          </p:cNvSpPr>
          <p:nvPr/>
        </p:nvSpPr>
        <p:spPr bwMode="auto">
          <a:xfrm>
            <a:off x="2817813" y="5068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.strtab</a:t>
            </a:r>
          </a:p>
        </p:txBody>
      </p:sp>
      <p:sp>
        <p:nvSpPr>
          <p:cNvPr id="14346" name="Rectangle 93"/>
          <p:cNvSpPr>
            <a:spLocks noChangeArrowheads="1"/>
          </p:cNvSpPr>
          <p:nvPr/>
        </p:nvSpPr>
        <p:spPr bwMode="auto">
          <a:xfrm>
            <a:off x="2817813" y="5449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Section header table</a:t>
            </a:r>
          </a:p>
        </p:txBody>
      </p:sp>
      <p:sp>
        <p:nvSpPr>
          <p:cNvPr id="14347" name="Rectangle 95"/>
          <p:cNvSpPr>
            <a:spLocks noChangeArrowheads="1"/>
          </p:cNvSpPr>
          <p:nvPr/>
        </p:nvSpPr>
        <p:spPr bwMode="auto">
          <a:xfrm>
            <a:off x="2817813" y="4687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.line</a:t>
            </a:r>
          </a:p>
        </p:txBody>
      </p:sp>
      <p:sp>
        <p:nvSpPr>
          <p:cNvPr id="14348" name="Rectangle 96"/>
          <p:cNvSpPr>
            <a:spLocks noChangeArrowheads="1"/>
          </p:cNvSpPr>
          <p:nvPr/>
        </p:nvSpPr>
        <p:spPr bwMode="auto">
          <a:xfrm>
            <a:off x="2817813" y="1668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Program header table</a:t>
            </a:r>
          </a:p>
        </p:txBody>
      </p:sp>
      <p:sp>
        <p:nvSpPr>
          <p:cNvPr id="14349" name="Rectangle 98"/>
          <p:cNvSpPr>
            <a:spLocks noChangeArrowheads="1"/>
          </p:cNvSpPr>
          <p:nvPr/>
        </p:nvSpPr>
        <p:spPr bwMode="auto">
          <a:xfrm>
            <a:off x="2817813" y="2430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.text</a:t>
            </a:r>
          </a:p>
        </p:txBody>
      </p:sp>
      <p:sp>
        <p:nvSpPr>
          <p:cNvPr id="14350" name="Rectangle 99"/>
          <p:cNvSpPr>
            <a:spLocks noChangeArrowheads="1"/>
          </p:cNvSpPr>
          <p:nvPr/>
        </p:nvSpPr>
        <p:spPr bwMode="auto">
          <a:xfrm>
            <a:off x="2817813" y="2049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.init</a:t>
            </a:r>
          </a:p>
        </p:txBody>
      </p:sp>
      <p:sp>
        <p:nvSpPr>
          <p:cNvPr id="14351" name="AutoShape 100"/>
          <p:cNvSpPr>
            <a:spLocks/>
          </p:cNvSpPr>
          <p:nvPr/>
        </p:nvSpPr>
        <p:spPr bwMode="auto">
          <a:xfrm>
            <a:off x="5880100" y="1335088"/>
            <a:ext cx="76200" cy="1828800"/>
          </a:xfrm>
          <a:prstGeom prst="rightBrace">
            <a:avLst>
              <a:gd name="adj1" fmla="val 200000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2" name="AutoShape 101"/>
          <p:cNvSpPr>
            <a:spLocks/>
          </p:cNvSpPr>
          <p:nvPr/>
        </p:nvSpPr>
        <p:spPr bwMode="auto">
          <a:xfrm>
            <a:off x="5865813" y="3240088"/>
            <a:ext cx="90487" cy="657225"/>
          </a:xfrm>
          <a:prstGeom prst="rightBrace">
            <a:avLst>
              <a:gd name="adj1" fmla="val 6052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3" name="Text Box 110"/>
          <p:cNvSpPr txBox="1">
            <a:spLocks noChangeArrowheads="1"/>
          </p:cNvSpPr>
          <p:nvPr/>
        </p:nvSpPr>
        <p:spPr bwMode="auto">
          <a:xfrm>
            <a:off x="469900" y="1411288"/>
            <a:ext cx="2209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Maps contiguous file sections to runtime memory segments</a:t>
            </a:r>
          </a:p>
        </p:txBody>
      </p:sp>
      <p:sp>
        <p:nvSpPr>
          <p:cNvPr id="14354" name="AutoShape 113"/>
          <p:cNvSpPr>
            <a:spLocks/>
          </p:cNvSpPr>
          <p:nvPr/>
        </p:nvSpPr>
        <p:spPr bwMode="auto">
          <a:xfrm flipH="1">
            <a:off x="2679700" y="5421313"/>
            <a:ext cx="76200" cy="381000"/>
          </a:xfrm>
          <a:prstGeom prst="rightBrace">
            <a:avLst>
              <a:gd name="adj1" fmla="val 4166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5" name="AutoShape 114"/>
          <p:cNvSpPr>
            <a:spLocks/>
          </p:cNvSpPr>
          <p:nvPr/>
        </p:nvSpPr>
        <p:spPr bwMode="auto">
          <a:xfrm flipH="1">
            <a:off x="2679700" y="1639888"/>
            <a:ext cx="76200" cy="381000"/>
          </a:xfrm>
          <a:prstGeom prst="rightBrace">
            <a:avLst>
              <a:gd name="adj1" fmla="val 4166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6" name="Text Box 115"/>
          <p:cNvSpPr txBox="1">
            <a:spLocks noChangeArrowheads="1"/>
          </p:cNvSpPr>
          <p:nvPr/>
        </p:nvSpPr>
        <p:spPr bwMode="auto">
          <a:xfrm>
            <a:off x="5956300" y="2020888"/>
            <a:ext cx="2819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Read-only memory segment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(code segment)</a:t>
            </a:r>
          </a:p>
        </p:txBody>
      </p:sp>
      <p:sp>
        <p:nvSpPr>
          <p:cNvPr id="14357" name="Text Box 116"/>
          <p:cNvSpPr txBox="1">
            <a:spLocks noChangeArrowheads="1"/>
          </p:cNvSpPr>
          <p:nvPr/>
        </p:nvSpPr>
        <p:spPr bwMode="auto">
          <a:xfrm>
            <a:off x="5956300" y="3287713"/>
            <a:ext cx="2819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Read/write memory segment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(data segment)</a:t>
            </a:r>
          </a:p>
        </p:txBody>
      </p:sp>
      <p:sp>
        <p:nvSpPr>
          <p:cNvPr id="14358" name="AutoShape 139"/>
          <p:cNvSpPr>
            <a:spLocks/>
          </p:cNvSpPr>
          <p:nvPr/>
        </p:nvSpPr>
        <p:spPr bwMode="auto">
          <a:xfrm>
            <a:off x="5880100" y="3973513"/>
            <a:ext cx="76200" cy="1828800"/>
          </a:xfrm>
          <a:prstGeom prst="rightBrace">
            <a:avLst>
              <a:gd name="adj1" fmla="val 200000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9" name="Text Box 140"/>
          <p:cNvSpPr txBox="1">
            <a:spLocks noChangeArrowheads="1"/>
          </p:cNvSpPr>
          <p:nvPr/>
        </p:nvSpPr>
        <p:spPr bwMode="auto">
          <a:xfrm>
            <a:off x="5956300" y="4506913"/>
            <a:ext cx="2209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Symbol table and debugging info are not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loaded into memory</a:t>
            </a: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857250" y="182563"/>
            <a:ext cx="7583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2489" kern="0" dirty="0">
                <a:ea typeface="MS PGothic" charset="-128"/>
              </a:rPr>
              <a:t>Program on disk</a:t>
            </a:r>
          </a:p>
        </p:txBody>
      </p:sp>
      <p:sp>
        <p:nvSpPr>
          <p:cNvPr id="14361" name="矩形 25"/>
          <p:cNvSpPr>
            <a:spLocks noChangeArrowheads="1"/>
          </p:cNvSpPr>
          <p:nvPr/>
        </p:nvSpPr>
        <p:spPr bwMode="auto">
          <a:xfrm>
            <a:off x="2828925" y="2516188"/>
            <a:ext cx="2949575" cy="942975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Program in memory</a:t>
            </a:r>
            <a:r>
              <a:rPr kumimoji="1" lang="zh-CN" altLang="en-US" dirty="0">
                <a:ea typeface="MS PGothic" charset="-128"/>
              </a:rPr>
              <a:t>： </a:t>
            </a:r>
            <a:r>
              <a:rPr kumimoji="1" lang="en-US" altLang="zh-CN" dirty="0">
                <a:ea typeface="MS PGothic" charset="-128"/>
              </a:rPr>
              <a:t>local variable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FEF323-B55F-AB0B-0881-33D12E9F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" y="1214629"/>
            <a:ext cx="8162472" cy="49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0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Program in memory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ea typeface="MS PGothic" charset="-128"/>
              </a:rPr>
              <a:t>Multiple parts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The program code, also called </a:t>
            </a:r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sz="2000" b="1" dirty="0"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containing global,</a:t>
            </a:r>
            <a:r>
              <a:rPr lang="zh-CN" altLang="en-US" sz="2000" dirty="0">
                <a:ea typeface="MS PGothic" charset="-128"/>
              </a:rPr>
              <a:t> </a:t>
            </a:r>
            <a:r>
              <a:rPr lang="en-US" altLang="zh-CN" sz="2000" dirty="0">
                <a:ea typeface="MS PGothic" charset="-128"/>
              </a:rPr>
              <a:t>static, constant </a:t>
            </a:r>
            <a:r>
              <a:rPr lang="en-US" altLang="en-US" sz="2000" dirty="0">
                <a:ea typeface="MS PGothic" charset="-128"/>
              </a:rPr>
              <a:t>variables</a:t>
            </a:r>
            <a:endParaRPr lang="en-US" altLang="en-US" sz="2000" b="1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sz="2000" b="1" dirty="0"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Function parameters, return addresses, </a:t>
            </a:r>
            <a:r>
              <a:rPr lang="en-US" altLang="en-US" sz="2000" b="1" dirty="0">
                <a:ea typeface="MS PGothic" charset="-128"/>
              </a:rPr>
              <a:t>local variables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sz="2000" b="1" dirty="0"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containing memory dynamically allocated during run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974725"/>
            <a:ext cx="3444875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074567" y="2583011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内存创建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3F2BF-1E71-4CE2-9AFE-1783C62B4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778" y="1034081"/>
            <a:ext cx="2967037" cy="367823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3882C74-D65F-44D2-BD4C-B5C90615F0DD}"/>
              </a:ext>
            </a:extLst>
          </p:cNvPr>
          <p:cNvSpPr/>
          <p:nvPr/>
        </p:nvSpPr>
        <p:spPr bwMode="auto">
          <a:xfrm>
            <a:off x="5021581" y="2354581"/>
            <a:ext cx="3954779" cy="4060548"/>
          </a:xfrm>
          <a:prstGeom prst="roundRect">
            <a:avLst>
              <a:gd name="adj" fmla="val 9153"/>
            </a:avLst>
          </a:prstGeom>
          <a:solidFill>
            <a:srgbClr val="F2F2F2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noFill/>
              <a:effectLst/>
              <a:latin typeface="Verdana" charset="0"/>
            </a:endParaRPr>
          </a:p>
        </p:txBody>
      </p:sp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9985"/>
            <a:ext cx="3444875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100138" y="5280659"/>
            <a:ext cx="2967037" cy="343535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9054" y="1356561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内存创建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AEE1B2-045C-41D3-B48F-DFFE14D8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927" y="2866060"/>
            <a:ext cx="3356390" cy="26611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99CAE6-E707-4DFB-935B-C84284519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444" y="4311667"/>
            <a:ext cx="3533356" cy="641333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0B81B9-B7AD-4D9F-AEC6-0EB880650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444" y="2812206"/>
            <a:ext cx="3533356" cy="1304273"/>
          </a:xfrm>
          <a:prstGeom prst="rect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dirty="0">
              <a:latin typeface="Verdana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375792-9C95-4B7E-BE14-F8F05E69F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5686759"/>
            <a:ext cx="2967037" cy="729281"/>
          </a:xfrm>
          <a:prstGeom prst="rect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dirty="0">
              <a:latin typeface="Verdana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128089-B7FF-472C-80B2-D3F8A9676D9F}"/>
              </a:ext>
            </a:extLst>
          </p:cNvPr>
          <p:cNvCxnSpPr>
            <a:cxnSpLocks/>
          </p:cNvCxnSpPr>
          <p:nvPr/>
        </p:nvCxnSpPr>
        <p:spPr bwMode="auto">
          <a:xfrm flipH="1">
            <a:off x="4155658" y="3429000"/>
            <a:ext cx="865923" cy="26611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8A6D45F-E988-4F2B-A28F-C3B76B6687EB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 bwMode="auto">
          <a:xfrm flipH="1">
            <a:off x="4067175" y="4632334"/>
            <a:ext cx="1086269" cy="8200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5657248" y="5953464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Heiti SC Light" charset="-122"/>
                <a:ea typeface="Heiti SC Light" charset="-122"/>
                <a:cs typeface="Heiti SC Light" charset="-122"/>
              </a:rPr>
              <a:t>磁盘镜像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4BC167-D8A2-4828-A7E9-2FF7194F2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444" y="5081053"/>
            <a:ext cx="3533356" cy="557747"/>
          </a:xfrm>
          <a:prstGeom prst="rect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126181E-DABB-43B8-BFB2-DCCCA6D2291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9133" y="5126518"/>
            <a:ext cx="1387694" cy="2334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138" y="1117900"/>
            <a:ext cx="2967037" cy="4161153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294CA52-F5A2-5BEF-404B-4A21BCBC7A80}"/>
              </a:ext>
            </a:extLst>
          </p:cNvPr>
          <p:cNvSpPr/>
          <p:nvPr/>
        </p:nvSpPr>
        <p:spPr bwMode="auto">
          <a:xfrm>
            <a:off x="278027" y="0"/>
            <a:ext cx="982362" cy="97409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 animBg="1"/>
      <p:bldP spid="12" grpId="0" animBg="1"/>
      <p:bldP spid="24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in Memory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765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288"/>
            <a:ext cx="9144000" cy="510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52" name="直线箭头连接符 2"/>
          <p:cNvCxnSpPr>
            <a:cxnSpLocks noChangeShapeType="1"/>
          </p:cNvCxnSpPr>
          <p:nvPr/>
        </p:nvCxnSpPr>
        <p:spPr bwMode="auto">
          <a:xfrm flipH="1">
            <a:off x="3150761" y="2868603"/>
            <a:ext cx="1306942" cy="2680499"/>
          </a:xfrm>
          <a:prstGeom prst="straightConnector1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/>
          <p:cNvSpPr/>
          <p:nvPr/>
        </p:nvSpPr>
        <p:spPr bwMode="auto">
          <a:xfrm>
            <a:off x="1027114" y="4924425"/>
            <a:ext cx="2068512" cy="1123950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7067550" y="1524000"/>
            <a:ext cx="1619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Verdana" charset="0"/>
              </a:rPr>
              <a:t>demo</a:t>
            </a:r>
            <a:endParaRPr lang="zh-CN" altLang="en-US" sz="2400" b="1">
              <a:solidFill>
                <a:srgbClr val="FF0000"/>
              </a:solidFill>
              <a:latin typeface="Verdana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8B7290-3F4C-47DB-8C39-C6BED8093E65}"/>
              </a:ext>
            </a:extLst>
          </p:cNvPr>
          <p:cNvSpPr/>
          <p:nvPr/>
        </p:nvSpPr>
        <p:spPr bwMode="auto">
          <a:xfrm>
            <a:off x="4686299" y="4480166"/>
            <a:ext cx="4363648" cy="1371993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E8801E-2931-49F3-8DE9-A1A7FA0E415E}"/>
              </a:ext>
            </a:extLst>
          </p:cNvPr>
          <p:cNvSpPr/>
          <p:nvPr/>
        </p:nvSpPr>
        <p:spPr bwMode="auto">
          <a:xfrm>
            <a:off x="4236223" y="2490991"/>
            <a:ext cx="1532335" cy="320136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14" name="直线箭头连接符 2">
            <a:extLst>
              <a:ext uri="{FF2B5EF4-FFF2-40B4-BE49-F238E27FC236}">
                <a16:creationId xmlns:a16="http://schemas.microsoft.com/office/drawing/2014/main" id="{2747F046-F3AF-4423-8BB4-E2CC561B424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50761" y="5549102"/>
            <a:ext cx="1441486" cy="57476"/>
          </a:xfrm>
          <a:prstGeom prst="straightConnector1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97DBC081-85D7-3AEA-7F9B-E67BC2B473B8}"/>
              </a:ext>
            </a:extLst>
          </p:cNvPr>
          <p:cNvSpPr/>
          <p:nvPr/>
        </p:nvSpPr>
        <p:spPr bwMode="auto">
          <a:xfrm>
            <a:off x="197708" y="0"/>
            <a:ext cx="1365422" cy="115728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Demo: address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295"/>
            <a:ext cx="91440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1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Demo: mapping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59705" y="6753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" y="926235"/>
            <a:ext cx="9144000" cy="5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7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xfrm>
            <a:off x="1644650" y="18256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3:  Processes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20775"/>
            <a:ext cx="7370763" cy="48148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  <a:ea typeface="MS PGothic" charset="-128"/>
              </a:rPr>
              <a:t>Process Concept</a:t>
            </a:r>
            <a:endParaRPr lang="zh-CN" altLang="en-US" sz="2400" b="1" dirty="0">
              <a:solidFill>
                <a:srgbClr val="0070C0"/>
              </a:solidFill>
              <a:ea typeface="MS PGothic" charset="-128"/>
            </a:endParaRPr>
          </a:p>
          <a:p>
            <a:pPr lvl="1"/>
            <a:r>
              <a:rPr lang="en-US" altLang="zh-CN" sz="2000" b="1" dirty="0">
                <a:ea typeface="MS PGothic" charset="-128"/>
              </a:rPr>
              <a:t>Process</a:t>
            </a:r>
            <a:r>
              <a:rPr lang="zh-CN" altLang="en-US" sz="2000" b="1" dirty="0">
                <a:ea typeface="MS PGothic" charset="-128"/>
              </a:rPr>
              <a:t> </a:t>
            </a:r>
            <a:r>
              <a:rPr lang="en-US" altLang="zh-CN" sz="2000" b="1" dirty="0">
                <a:ea typeface="MS PGothic" charset="-128"/>
              </a:rPr>
              <a:t>vs Program</a:t>
            </a:r>
          </a:p>
          <a:p>
            <a:pPr lvl="1"/>
            <a:r>
              <a:rPr lang="en-US" altLang="en-US" sz="2000" b="1" dirty="0">
                <a:ea typeface="MS PGothic" charset="-128"/>
              </a:rPr>
              <a:t>Resources</a:t>
            </a:r>
          </a:p>
          <a:p>
            <a:pPr lvl="1"/>
            <a:r>
              <a:rPr lang="en-US" altLang="en-US" sz="2000" b="1" dirty="0">
                <a:ea typeface="MS PGothic" charset="-128"/>
              </a:rPr>
              <a:t>Process Control Block</a:t>
            </a:r>
          </a:p>
          <a:p>
            <a:pPr lvl="1"/>
            <a:r>
              <a:rPr lang="en-US" altLang="en-US" sz="2000" b="1" dirty="0">
                <a:ea typeface="MS PGothic" charset="-128"/>
              </a:rPr>
              <a:t>Process State</a:t>
            </a:r>
          </a:p>
          <a:p>
            <a:pPr lvl="1"/>
            <a:r>
              <a:rPr lang="en-US" altLang="en-US" sz="2000" b="1" dirty="0">
                <a:ea typeface="MS PGothic" charset="-128"/>
              </a:rPr>
              <a:t>Process Scheduling</a:t>
            </a:r>
          </a:p>
          <a:p>
            <a:r>
              <a:rPr lang="en-US" altLang="en-US" sz="2400" b="1" dirty="0">
                <a:solidFill>
                  <a:srgbClr val="0070C0"/>
                </a:solidFill>
                <a:ea typeface="MS PGothic" charset="-128"/>
              </a:rPr>
              <a:t>Operations on Processes</a:t>
            </a:r>
          </a:p>
          <a:p>
            <a:pPr lvl="1"/>
            <a:r>
              <a:rPr lang="en-US" altLang="en-US" sz="2000" b="1" dirty="0">
                <a:ea typeface="MS PGothic" charset="-128"/>
              </a:rPr>
              <a:t>fork()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506E1-4DCB-4D73-8F42-FDE2A2D0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Dynamic Allocation</a:t>
            </a:r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7F4C380-1BCF-4624-B3BA-AFAB4BC5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75" y="1058325"/>
            <a:ext cx="3444875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9B0F3C-4305-4A23-9035-F7BE7180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128" y="1117681"/>
            <a:ext cx="2967037" cy="1662093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D7E082-5FE2-4783-9839-3185F4F7B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127" y="3239960"/>
            <a:ext cx="2967037" cy="1662093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Registers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96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1087438"/>
            <a:ext cx="3444875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699" name="肘形连接符 4"/>
          <p:cNvCxnSpPr>
            <a:cxnSpLocks noChangeShapeType="1"/>
          </p:cNvCxnSpPr>
          <p:nvPr/>
        </p:nvCxnSpPr>
        <p:spPr bwMode="auto">
          <a:xfrm>
            <a:off x="1700213" y="3808413"/>
            <a:ext cx="3433762" cy="2068512"/>
          </a:xfrm>
          <a:prstGeom prst="bentConnector3">
            <a:avLst>
              <a:gd name="adj1" fmla="val 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0" name="文本框 6"/>
          <p:cNvSpPr txBox="1">
            <a:spLocks noChangeArrowheads="1"/>
          </p:cNvSpPr>
          <p:nvPr/>
        </p:nvSpPr>
        <p:spPr bwMode="auto">
          <a:xfrm>
            <a:off x="561975" y="3390900"/>
            <a:ext cx="2470150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Program Counter</a:t>
            </a:r>
            <a:endParaRPr lang="zh-CN" altLang="en-US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Scheduling</a:t>
            </a:r>
            <a:endParaRPr kumimoji="1" lang="zh-CN" altLang="en-US">
              <a:ea typeface="MS PGothic" charset="-128"/>
            </a:endParaRPr>
          </a:p>
        </p:txBody>
      </p:sp>
      <p:cxnSp>
        <p:nvCxnSpPr>
          <p:cNvPr id="31746" name="肘形连接符 2"/>
          <p:cNvCxnSpPr>
            <a:cxnSpLocks noChangeShapeType="1"/>
          </p:cNvCxnSpPr>
          <p:nvPr/>
        </p:nvCxnSpPr>
        <p:spPr bwMode="auto">
          <a:xfrm>
            <a:off x="1700213" y="2187575"/>
            <a:ext cx="3433762" cy="2070100"/>
          </a:xfrm>
          <a:prstGeom prst="bentConnector3">
            <a:avLst>
              <a:gd name="adj1" fmla="val 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47" name="文本框 3"/>
          <p:cNvSpPr txBox="1">
            <a:spLocks noChangeArrowheads="1"/>
          </p:cNvSpPr>
          <p:nvPr/>
        </p:nvSpPr>
        <p:spPr bwMode="auto">
          <a:xfrm>
            <a:off x="561975" y="1770063"/>
            <a:ext cx="2470150" cy="3698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Program Counter</a:t>
            </a:r>
            <a:endParaRPr lang="zh-CN" altLang="en-US">
              <a:latin typeface="Verdana" charset="0"/>
            </a:endParaRPr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5149850" y="1266825"/>
            <a:ext cx="2693988" cy="5086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31749" name="文本框 5"/>
          <p:cNvSpPr txBox="1">
            <a:spLocks noChangeArrowheads="1"/>
          </p:cNvSpPr>
          <p:nvPr/>
        </p:nvSpPr>
        <p:spPr bwMode="auto">
          <a:xfrm>
            <a:off x="5872163" y="935038"/>
            <a:ext cx="1971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memory</a:t>
            </a:r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Life Cycle</a:t>
            </a:r>
            <a:endParaRPr kumimoji="1" lang="zh-CN" altLang="en-US">
              <a:ea typeface="MS PGothic" charset="-128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615967"/>
              </p:ext>
            </p:extLst>
          </p:nvPr>
        </p:nvGraphicFramePr>
        <p:xfrm>
          <a:off x="1090613" y="1713865"/>
          <a:ext cx="6096002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2796" name="直线箭头连接符 4"/>
          <p:cNvCxnSpPr>
            <a:cxnSpLocks noChangeShapeType="1"/>
          </p:cNvCxnSpPr>
          <p:nvPr/>
        </p:nvCxnSpPr>
        <p:spPr bwMode="auto">
          <a:xfrm>
            <a:off x="1090613" y="2085340"/>
            <a:ext cx="6626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97" name="文本框 5"/>
          <p:cNvSpPr txBox="1">
            <a:spLocks noChangeArrowheads="1"/>
          </p:cNvSpPr>
          <p:nvPr/>
        </p:nvSpPr>
        <p:spPr bwMode="auto">
          <a:xfrm>
            <a:off x="7716838" y="1899603"/>
            <a:ext cx="204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time</a:t>
            </a:r>
            <a:endParaRPr lang="zh-CN" altLang="en-US">
              <a:latin typeface="Verdana" charset="0"/>
            </a:endParaRPr>
          </a:p>
        </p:txBody>
      </p:sp>
      <p:cxnSp>
        <p:nvCxnSpPr>
          <p:cNvPr id="32798" name="肘形连接符 6"/>
          <p:cNvCxnSpPr>
            <a:cxnSpLocks noChangeShapeType="1"/>
            <a:stCxn id="32799" idx="3"/>
          </p:cNvCxnSpPr>
          <p:nvPr/>
        </p:nvCxnSpPr>
        <p:spPr bwMode="auto">
          <a:xfrm>
            <a:off x="2762250" y="4167188"/>
            <a:ext cx="3362325" cy="8874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99" name="文本框 7"/>
          <p:cNvSpPr txBox="1">
            <a:spLocks noChangeArrowheads="1"/>
          </p:cNvSpPr>
          <p:nvPr/>
        </p:nvSpPr>
        <p:spPr bwMode="auto">
          <a:xfrm>
            <a:off x="1571625" y="3843338"/>
            <a:ext cx="1190625" cy="6477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Program Counter</a:t>
            </a:r>
            <a:endParaRPr lang="zh-CN" altLang="en-US">
              <a:latin typeface="Verdana" charset="0"/>
            </a:endParaRPr>
          </a:p>
        </p:txBody>
      </p:sp>
      <p:sp>
        <p:nvSpPr>
          <p:cNvPr id="32800" name="矩形 8"/>
          <p:cNvSpPr>
            <a:spLocks noChangeArrowheads="1"/>
          </p:cNvSpPr>
          <p:nvPr/>
        </p:nvSpPr>
        <p:spPr bwMode="auto">
          <a:xfrm>
            <a:off x="6099175" y="3049588"/>
            <a:ext cx="930275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32801" name="文本框 11"/>
          <p:cNvSpPr txBox="1">
            <a:spLocks noChangeArrowheads="1"/>
          </p:cNvSpPr>
          <p:nvPr/>
        </p:nvSpPr>
        <p:spPr bwMode="auto">
          <a:xfrm>
            <a:off x="6065838" y="6357938"/>
            <a:ext cx="1973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memory</a:t>
            </a:r>
            <a:endParaRPr lang="zh-CN" altLang="en-US">
              <a:latin typeface="Verdana" charset="0"/>
            </a:endParaRPr>
          </a:p>
        </p:txBody>
      </p:sp>
      <p:sp>
        <p:nvSpPr>
          <p:cNvPr id="32802" name="矩形 12"/>
          <p:cNvSpPr>
            <a:spLocks noChangeArrowheads="1"/>
          </p:cNvSpPr>
          <p:nvPr/>
        </p:nvSpPr>
        <p:spPr bwMode="auto">
          <a:xfrm>
            <a:off x="6092825" y="4579938"/>
            <a:ext cx="936625" cy="18224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cxnSp>
        <p:nvCxnSpPr>
          <p:cNvPr id="32803" name="直线箭头连接符 17"/>
          <p:cNvCxnSpPr>
            <a:cxnSpLocks noChangeShapeType="1"/>
          </p:cNvCxnSpPr>
          <p:nvPr/>
        </p:nvCxnSpPr>
        <p:spPr bwMode="auto">
          <a:xfrm>
            <a:off x="1090613" y="1266190"/>
            <a:ext cx="0" cy="4476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Summary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3794" name="文本框 2"/>
          <p:cNvSpPr txBox="1">
            <a:spLocks noChangeArrowheads="1"/>
          </p:cNvSpPr>
          <p:nvPr/>
        </p:nvSpPr>
        <p:spPr bwMode="auto">
          <a:xfrm>
            <a:off x="2759075" y="2759075"/>
            <a:ext cx="4779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FF0000"/>
                </a:solidFill>
                <a:latin typeface="Verdana" charset="0"/>
              </a:rPr>
              <a:t>To</a:t>
            </a:r>
            <a:r>
              <a:rPr lang="zh-CN" altLang="en-US" sz="3200" b="1">
                <a:solidFill>
                  <a:srgbClr val="FF0000"/>
                </a:solidFill>
                <a:latin typeface="Verdana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Verdana" charset="0"/>
              </a:rPr>
              <a:t>run</a:t>
            </a:r>
            <a:r>
              <a:rPr lang="zh-CN" altLang="en-US" sz="3200" b="1">
                <a:solidFill>
                  <a:srgbClr val="FF0000"/>
                </a:solidFill>
                <a:latin typeface="Verdana" charset="0"/>
              </a:rPr>
              <a:t> </a:t>
            </a:r>
            <a:r>
              <a:rPr lang="en-US" altLang="zh-CN" sz="3200" b="1">
                <a:solidFill>
                  <a:srgbClr val="FF0000"/>
                </a:solidFill>
                <a:latin typeface="Verdana" charset="0"/>
              </a:rPr>
              <a:t>a program</a:t>
            </a:r>
            <a:endParaRPr lang="zh-CN" altLang="en-US" sz="3200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155575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49" y="1041400"/>
            <a:ext cx="8066171" cy="4445000"/>
          </a:xfrm>
        </p:spPr>
        <p:txBody>
          <a:bodyPr/>
          <a:lstStyle/>
          <a:p>
            <a:r>
              <a:rPr lang="en-US" altLang="en-US" sz="2800" dirty="0">
                <a:ea typeface="MS PGothic" charset="-128"/>
              </a:rPr>
              <a:t>Program is a </a:t>
            </a:r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passive </a:t>
            </a:r>
            <a:r>
              <a:rPr lang="en-US" altLang="en-US" sz="2800" dirty="0">
                <a:ea typeface="MS PGothic" charset="-128"/>
              </a:rPr>
              <a:t>entity stored on disk (executable file), process is </a:t>
            </a:r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active</a:t>
            </a:r>
            <a:r>
              <a:rPr lang="en-US" altLang="en-US" sz="2800" dirty="0">
                <a:ea typeface="MS PGothic" charset="-128"/>
              </a:rPr>
              <a:t> 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Program becomes process when executable file loaded into memory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Execution of program started via GUI mouse clicks, command line entry of its name, </a:t>
            </a:r>
            <a:r>
              <a:rPr lang="en-US" altLang="en-US" sz="2400" dirty="0" err="1">
                <a:ea typeface="MS PGothic" charset="-128"/>
              </a:rPr>
              <a:t>etc</a:t>
            </a:r>
            <a:endParaRPr lang="en-US" altLang="en-US" sz="2400" dirty="0">
              <a:ea typeface="MS PGothic" charset="-128"/>
            </a:endParaRPr>
          </a:p>
          <a:p>
            <a:pPr lvl="1"/>
            <a:r>
              <a:rPr lang="en-US" altLang="en-US" sz="2400" dirty="0">
                <a:ea typeface="MS PGothic" charset="-128"/>
              </a:rPr>
              <a:t>Life cycle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Resources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One program can be several processes (</a:t>
            </a:r>
            <a:r>
              <a:rPr lang="en-US" altLang="en-US" sz="2400" dirty="0">
                <a:solidFill>
                  <a:srgbClr val="00B0F0"/>
                </a:solidFill>
                <a:ea typeface="MS PGothic" charset="-128"/>
              </a:rPr>
              <a:t>Demo</a:t>
            </a:r>
            <a:r>
              <a:rPr lang="en-US" altLang="en-US" sz="2400" dirty="0">
                <a:ea typeface="MS PGothic" charset="-128"/>
              </a:rPr>
              <a:t>: </a:t>
            </a:r>
            <a:r>
              <a:rPr lang="en-US" altLang="zh-CN" sz="2400" dirty="0" err="1">
                <a:highlight>
                  <a:srgbClr val="FFFF00"/>
                </a:highlight>
                <a:ea typeface="MS PGothic" charset="-128"/>
              </a:rPr>
              <a:t>cmd</a:t>
            </a:r>
            <a:r>
              <a:rPr lang="en-US" altLang="en-US" sz="2400" dirty="0">
                <a:ea typeface="MS PGothic" charset="-128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576388" y="5634038"/>
            <a:ext cx="7886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Verdana" charset="0"/>
              </a:rPr>
              <a:t>Process = program + execution</a:t>
            </a:r>
            <a:endParaRPr lang="zh-CN" altLang="en-US" sz="2800" b="1">
              <a:solidFill>
                <a:srgbClr val="FF0000"/>
              </a:solidFill>
              <a:latin typeface="Verdana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927F512-871E-0936-EE3F-5C466ABA3965}"/>
              </a:ext>
            </a:extLst>
          </p:cNvPr>
          <p:cNvSpPr/>
          <p:nvPr/>
        </p:nvSpPr>
        <p:spPr bwMode="auto">
          <a:xfrm>
            <a:off x="376881" y="105032"/>
            <a:ext cx="1083619" cy="93636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425450" y="2668588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Management of Process in OS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学籍管理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8" y="1065401"/>
            <a:ext cx="6684879" cy="56000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59" y="1242627"/>
            <a:ext cx="1039141" cy="14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6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889000"/>
            <a:ext cx="91440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5350" y="16668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MS PGothic" charset="-128"/>
              </a:rPr>
              <a:t>Lecture</a:t>
            </a:r>
            <a:r>
              <a:rPr lang="zh-CN" altLang="en-US" kern="0" dirty="0">
                <a:ea typeface="MS PGothic" charset="-128"/>
              </a:rPr>
              <a:t> </a:t>
            </a:r>
            <a:r>
              <a:rPr lang="en-US" altLang="zh-CN" kern="0" dirty="0">
                <a:ea typeface="MS PGothic" charset="-128"/>
              </a:rPr>
              <a:t>2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33388" y="2967038"/>
            <a:ext cx="1298575" cy="1476375"/>
          </a:xfrm>
          <a:prstGeom prst="rect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136525"/>
            <a:ext cx="7519987" cy="576263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ea typeface="MS PGothic" charset="-128"/>
              </a:rPr>
              <a:t>Process Control Block —— PCB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41400"/>
            <a:ext cx="4933950" cy="5494338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b="1" dirty="0">
                <a:solidFill>
                  <a:srgbClr val="FF0000"/>
                </a:solidFill>
                <a:ea typeface="MS PGothic" charset="-128"/>
              </a:rPr>
              <a:t>Information associated with each process 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Process identifier</a:t>
            </a:r>
            <a:r>
              <a:rPr lang="en-US" altLang="en-US" dirty="0">
                <a:solidFill>
                  <a:srgbClr val="0070C0"/>
                </a:solidFill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– number</a:t>
            </a:r>
            <a:endParaRPr lang="zh-CN" altLang="en-US" b="1" dirty="0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Program counter </a:t>
            </a:r>
            <a:r>
              <a:rPr lang="en-US" altLang="en-US" dirty="0">
                <a:ea typeface="MS PGothic" charset="-128"/>
              </a:rPr>
              <a:t>– location of instruction to next execute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CPU registers </a:t>
            </a:r>
            <a:r>
              <a:rPr lang="en-US" altLang="en-US" dirty="0">
                <a:ea typeface="MS PGothic" charset="-128"/>
              </a:rPr>
              <a:t>– contents of all process-centric registers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Memory-management information </a:t>
            </a:r>
            <a:r>
              <a:rPr lang="en-US" altLang="en-US" dirty="0">
                <a:ea typeface="MS PGothic" charset="-128"/>
              </a:rPr>
              <a:t>– memory allocated to the process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I/O status information </a:t>
            </a:r>
            <a:r>
              <a:rPr lang="en-US" altLang="en-US" dirty="0">
                <a:ea typeface="MS PGothic" charset="-128"/>
              </a:rPr>
              <a:t>– I/O devices allocated to process, list of open files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Process state </a:t>
            </a:r>
            <a:r>
              <a:rPr lang="en-US" altLang="en-US" dirty="0">
                <a:ea typeface="MS PGothic" charset="-128"/>
              </a:rPr>
              <a:t>– running, waiting, </a:t>
            </a:r>
            <a:r>
              <a:rPr lang="en-US" altLang="en-US" dirty="0" err="1">
                <a:ea typeface="MS PGothic" charset="-128"/>
              </a:rPr>
              <a:t>etc</a:t>
            </a:r>
            <a:endParaRPr lang="en-US" altLang="en-US" b="1" dirty="0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CPU scheduling information</a:t>
            </a:r>
            <a:r>
              <a:rPr lang="en-US" altLang="en-US" dirty="0">
                <a:solidFill>
                  <a:srgbClr val="0070C0"/>
                </a:solidFill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– priorities, scheduling queue pointers</a:t>
            </a:r>
          </a:p>
          <a:p>
            <a:r>
              <a:rPr lang="en-US" altLang="en-US" b="1" dirty="0">
                <a:solidFill>
                  <a:srgbClr val="0070C0"/>
                </a:solidFill>
                <a:ea typeface="MS PGothic" charset="-128"/>
              </a:rPr>
              <a:t>Accounting information </a:t>
            </a:r>
            <a:r>
              <a:rPr lang="en-US" altLang="en-US" dirty="0">
                <a:ea typeface="MS PGothic" charset="-128"/>
              </a:rPr>
              <a:t>– CPU used, clock time elapsed since start, time limits</a:t>
            </a:r>
          </a:p>
          <a:p>
            <a:endParaRPr lang="en-US" altLang="en-US" dirty="0">
              <a:ea typeface="MS PGothic" charset="-128"/>
            </a:endParaRPr>
          </a:p>
        </p:txBody>
      </p:sp>
      <p:pic>
        <p:nvPicPr>
          <p:cNvPr id="2457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393825"/>
            <a:ext cx="27955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D0C1B538-BDA3-6047-4C8C-EC42AD68717D}"/>
              </a:ext>
            </a:extLst>
          </p:cNvPr>
          <p:cNvSpPr/>
          <p:nvPr/>
        </p:nvSpPr>
        <p:spPr bwMode="auto">
          <a:xfrm>
            <a:off x="333632" y="0"/>
            <a:ext cx="1112109" cy="1041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/>
      <p:bldP spid="245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Objectives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838200" y="1138238"/>
            <a:ext cx="6823075" cy="4530725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To introduce the notion of a process --- a program in execution, which forms the basis of all computation</a:t>
            </a:r>
          </a:p>
          <a:p>
            <a:r>
              <a:rPr lang="en-US" altLang="en-US" sz="2400" dirty="0">
                <a:ea typeface="MS PGothic" charset="-128"/>
              </a:rPr>
              <a:t>To describe the various features of processes, including scheduling, creation and termination, </a:t>
            </a:r>
            <a:r>
              <a:rPr lang="en-US" altLang="zh-CN" sz="2400" dirty="0">
                <a:ea typeface="MS PGothic" charset="-128"/>
              </a:rPr>
              <a:t>etc.</a:t>
            </a:r>
            <a:endParaRPr lang="en-US" altLang="en-US" sz="2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The Linux PCB Structure</a:t>
            </a:r>
            <a:r>
              <a:rPr kumimoji="1" lang="zh-CN" altLang="en-US">
                <a:ea typeface="MS PGothic" charset="-128"/>
              </a:rPr>
              <a:t> （</a:t>
            </a:r>
            <a:r>
              <a:rPr kumimoji="1" lang="en-US" altLang="zh-CN">
                <a:ea typeface="MS PGothic" charset="-128"/>
              </a:rPr>
              <a:t>V0.11</a:t>
            </a:r>
            <a:r>
              <a:rPr kumimoji="1" lang="zh-CN" altLang="en-US">
                <a:ea typeface="MS PGothic" charset="-128"/>
              </a:rPr>
              <a:t>）</a:t>
            </a:r>
          </a:p>
        </p:txBody>
      </p:sp>
      <p:pic>
        <p:nvPicPr>
          <p:cNvPr id="4198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993775"/>
            <a:ext cx="854075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框架 4"/>
          <p:cNvSpPr/>
          <p:nvPr/>
        </p:nvSpPr>
        <p:spPr bwMode="auto">
          <a:xfrm>
            <a:off x="603250" y="1467175"/>
            <a:ext cx="1465263" cy="449263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框架 10"/>
          <p:cNvSpPr/>
          <p:nvPr/>
        </p:nvSpPr>
        <p:spPr bwMode="auto">
          <a:xfrm>
            <a:off x="603250" y="6316663"/>
            <a:ext cx="1509713" cy="433387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框架 11"/>
          <p:cNvSpPr/>
          <p:nvPr/>
        </p:nvSpPr>
        <p:spPr bwMode="auto">
          <a:xfrm>
            <a:off x="603250" y="2274888"/>
            <a:ext cx="1690688" cy="449262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框架 7"/>
          <p:cNvSpPr/>
          <p:nvPr/>
        </p:nvSpPr>
        <p:spPr bwMode="auto">
          <a:xfrm>
            <a:off x="603250" y="4295775"/>
            <a:ext cx="2846388" cy="388938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框架 8"/>
          <p:cNvSpPr/>
          <p:nvPr/>
        </p:nvSpPr>
        <p:spPr bwMode="auto">
          <a:xfrm>
            <a:off x="603250" y="5857875"/>
            <a:ext cx="2990850" cy="458788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BB1C8C-E13A-4940-AF52-A6F9367C6140}"/>
              </a:ext>
            </a:extLst>
          </p:cNvPr>
          <p:cNvSpPr/>
          <p:nvPr/>
        </p:nvSpPr>
        <p:spPr bwMode="auto">
          <a:xfrm>
            <a:off x="705394" y="908086"/>
            <a:ext cx="2090058" cy="501614"/>
          </a:xfrm>
          <a:prstGeom prst="rect">
            <a:avLst/>
          </a:prstGeom>
          <a:noFill/>
          <a:ln w="57150" cap="flat" cmpd="sng" algn="ctr">
            <a:solidFill>
              <a:srgbClr val="66C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09600" y="28098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dirty="0">
                <a:ea typeface="MS PGothic" charset="-128"/>
              </a:rPr>
              <a:t>The Linux PCB Structure</a:t>
            </a:r>
            <a:r>
              <a:rPr kumimoji="1" lang="zh-CN" altLang="en-US" dirty="0">
                <a:ea typeface="MS PGothic" charset="-128"/>
              </a:rPr>
              <a:t> （</a:t>
            </a:r>
            <a:r>
              <a:rPr kumimoji="1" lang="en-US" altLang="zh-CN" dirty="0">
                <a:ea typeface="MS PGothic" charset="-128"/>
              </a:rPr>
              <a:t>V0.11</a:t>
            </a:r>
            <a:r>
              <a:rPr kumimoji="1" lang="zh-CN" altLang="en-US" dirty="0">
                <a:ea typeface="MS PGothic" charset="-128"/>
              </a:rPr>
              <a:t>）</a:t>
            </a:r>
            <a:endParaRPr kumimoji="1" lang="zh-CN" altLang="en-US" kern="0" dirty="0"/>
          </a:p>
        </p:txBody>
      </p:sp>
      <p:pic>
        <p:nvPicPr>
          <p:cNvPr id="4403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57250"/>
            <a:ext cx="71120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框架 7"/>
          <p:cNvSpPr/>
          <p:nvPr/>
        </p:nvSpPr>
        <p:spPr bwMode="auto">
          <a:xfrm>
            <a:off x="996950" y="3868738"/>
            <a:ext cx="5467350" cy="6223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304925"/>
            <a:ext cx="8888412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框架 8"/>
          <p:cNvSpPr/>
          <p:nvPr/>
        </p:nvSpPr>
        <p:spPr bwMode="auto">
          <a:xfrm>
            <a:off x="180975" y="1695450"/>
            <a:ext cx="2530475" cy="37465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585788" y="23653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dirty="0">
                <a:ea typeface="MS PGothic" charset="-128"/>
              </a:rPr>
              <a:t>The Linux PCB Structure</a:t>
            </a:r>
            <a:r>
              <a:rPr kumimoji="1" lang="zh-CN" altLang="en-US" dirty="0">
                <a:ea typeface="MS PGothic" charset="-128"/>
              </a:rPr>
              <a:t> （</a:t>
            </a:r>
            <a:r>
              <a:rPr kumimoji="1" lang="en-US" altLang="zh-CN" dirty="0">
                <a:ea typeface="MS PGothic" charset="-128"/>
              </a:rPr>
              <a:t>V0.11</a:t>
            </a:r>
            <a:r>
              <a:rPr kumimoji="1" lang="zh-CN" altLang="en-US" dirty="0">
                <a:ea typeface="MS PGothic" charset="-128"/>
              </a:rPr>
              <a:t>）</a:t>
            </a:r>
            <a:endParaRPr kumimoji="1" lang="zh-CN" altLang="en-US" kern="0" dirty="0"/>
          </a:p>
        </p:txBody>
      </p:sp>
      <p:sp>
        <p:nvSpPr>
          <p:cNvPr id="12" name="框架 11"/>
          <p:cNvSpPr/>
          <p:nvPr/>
        </p:nvSpPr>
        <p:spPr bwMode="auto">
          <a:xfrm>
            <a:off x="180975" y="4873625"/>
            <a:ext cx="1708150" cy="37465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框架 7"/>
          <p:cNvSpPr/>
          <p:nvPr/>
        </p:nvSpPr>
        <p:spPr bwMode="auto">
          <a:xfrm>
            <a:off x="180975" y="1273175"/>
            <a:ext cx="2530475" cy="37465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框架 12"/>
          <p:cNvSpPr/>
          <p:nvPr/>
        </p:nvSpPr>
        <p:spPr bwMode="auto">
          <a:xfrm>
            <a:off x="180975" y="3089275"/>
            <a:ext cx="2530475" cy="37465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585788" y="23653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dirty="0">
                <a:ea typeface="MS PGothic" charset="-128"/>
              </a:rPr>
              <a:t>The Linux PCB Structure</a:t>
            </a:r>
            <a:r>
              <a:rPr kumimoji="1" lang="zh-CN" altLang="en-US" dirty="0">
                <a:ea typeface="MS PGothic" charset="-128"/>
              </a:rPr>
              <a:t> （</a:t>
            </a:r>
            <a:r>
              <a:rPr kumimoji="1" lang="en-US" altLang="zh-CN" dirty="0">
                <a:ea typeface="MS PGothic" charset="-128"/>
              </a:rPr>
              <a:t>V0.11</a:t>
            </a:r>
            <a:r>
              <a:rPr kumimoji="1" lang="zh-CN" altLang="en-US" dirty="0">
                <a:ea typeface="MS PGothic" charset="-128"/>
              </a:rPr>
              <a:t>）</a:t>
            </a:r>
            <a:endParaRPr kumimoji="1" lang="zh-CN" altLang="en-US" kern="0" dirty="0"/>
          </a:p>
        </p:txBody>
      </p:sp>
      <p:pic>
        <p:nvPicPr>
          <p:cNvPr id="4608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333500"/>
            <a:ext cx="9164638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框架 6"/>
          <p:cNvSpPr/>
          <p:nvPr/>
        </p:nvSpPr>
        <p:spPr bwMode="auto">
          <a:xfrm>
            <a:off x="0" y="3941763"/>
            <a:ext cx="3432175" cy="4953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960438" y="144463"/>
            <a:ext cx="8229600" cy="576262"/>
          </a:xfrm>
        </p:spPr>
        <p:txBody>
          <a:bodyPr/>
          <a:lstStyle/>
          <a:p>
            <a:r>
              <a:rPr lang="en-US" altLang="en-US">
                <a:ea typeface="MS PGothic" charset="-128"/>
              </a:rPr>
              <a:t>Process Representation in Linux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98475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2000">
                <a:ea typeface="MS PGothic" charset="-128"/>
              </a:rPr>
              <a:t>Represented by the C structure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task_struct</a:t>
            </a:r>
          </a:p>
          <a:p>
            <a:pPr>
              <a:buFont typeface="Monotype Sorts" charset="2"/>
              <a:buNone/>
            </a:pPr>
            <a:br>
              <a:rPr lang="en-US" altLang="en-US">
                <a:latin typeface="Courier New" charset="0"/>
                <a:ea typeface="MS PGothic" charset="-128"/>
              </a:rPr>
            </a:br>
            <a:endParaRPr lang="en-US" altLang="en-US" sz="1600">
              <a:latin typeface="Courier New" charset="0"/>
              <a:ea typeface="MS PGothic" charset="-128"/>
            </a:endParaRPr>
          </a:p>
        </p:txBody>
      </p:sp>
      <p:pic>
        <p:nvPicPr>
          <p:cNvPr id="4813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2384425"/>
            <a:ext cx="914400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551113" y="4892675"/>
            <a:ext cx="3560762" cy="1027113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136525"/>
            <a:ext cx="7519987" cy="576263"/>
          </a:xfrm>
        </p:spPr>
        <p:txBody>
          <a:bodyPr/>
          <a:lstStyle/>
          <a:p>
            <a:pPr eaLnBrk="1" hangingPunct="1"/>
            <a:r>
              <a:rPr kumimoji="1" lang="en-US" altLang="zh-CN">
                <a:ea typeface="MS PGothic" charset="-128"/>
              </a:rPr>
              <a:t>Process Control Block -- PCB</a:t>
            </a:r>
            <a:endParaRPr lang="en-US" altLang="en-US">
              <a:ea typeface="MS PGothic" charset="-128"/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41400"/>
            <a:ext cx="4579938" cy="5494338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Process identifier</a:t>
            </a:r>
            <a:r>
              <a:rPr lang="en-US" altLang="en-US">
                <a:solidFill>
                  <a:srgbClr val="00B0F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– number</a:t>
            </a:r>
            <a:endParaRPr lang="zh-CN" altLang="en-US" b="1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next execute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CPU registers </a:t>
            </a:r>
            <a:r>
              <a:rPr lang="en-US" altLang="en-US">
                <a:ea typeface="MS PGothic" charset="-128"/>
              </a:rPr>
              <a:t>– contents of all process-centric registers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Memory-management information </a:t>
            </a:r>
            <a:r>
              <a:rPr lang="en-US" altLang="en-US">
                <a:ea typeface="MS PGothic" charset="-128"/>
              </a:rPr>
              <a:t>– memory allocated to the process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I/O status information </a:t>
            </a:r>
            <a:r>
              <a:rPr lang="en-US" altLang="en-US">
                <a:ea typeface="MS PGothic" charset="-128"/>
              </a:rPr>
              <a:t>– I/O devices allocated to process, list of open files</a:t>
            </a:r>
          </a:p>
          <a:p>
            <a:r>
              <a:rPr lang="en-US" altLang="en-US" b="1">
                <a:solidFill>
                  <a:srgbClr val="FF0000"/>
                </a:solidFill>
                <a:ea typeface="MS PGothic" charset="-128"/>
              </a:rPr>
              <a:t>Process state </a:t>
            </a:r>
            <a:r>
              <a:rPr lang="en-US" altLang="en-US">
                <a:ea typeface="MS PGothic" charset="-128"/>
              </a:rPr>
              <a:t>– running, waiting, etc</a:t>
            </a:r>
            <a:endParaRPr lang="en-US" altLang="en-US" b="1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CPU scheduling information</a:t>
            </a:r>
            <a:r>
              <a:rPr lang="en-US" altLang="en-US">
                <a:solidFill>
                  <a:srgbClr val="0070C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– priorities, scheduling queue pointers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Accounting information </a:t>
            </a:r>
            <a:r>
              <a:rPr lang="en-US" altLang="en-US">
                <a:ea typeface="MS PGothic" charset="-128"/>
              </a:rPr>
              <a:t>– CPU used, clock time elapsed since start, time limits</a:t>
            </a:r>
          </a:p>
          <a:p>
            <a:endParaRPr lang="en-US" altLang="en-US">
              <a:ea typeface="MS PGothic" charset="-128"/>
            </a:endParaRPr>
          </a:p>
        </p:txBody>
      </p:sp>
      <p:pic>
        <p:nvPicPr>
          <p:cNvPr id="5529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393825"/>
            <a:ext cx="27955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794702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pic>
        <p:nvPicPr>
          <p:cNvPr id="5734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700213"/>
            <a:ext cx="8599487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27C3D52-4E9A-429C-A06A-B854B7163AC7}"/>
              </a:ext>
            </a:extLst>
          </p:cNvPr>
          <p:cNvSpPr/>
          <p:nvPr/>
        </p:nvSpPr>
        <p:spPr bwMode="auto">
          <a:xfrm>
            <a:off x="2090057" y="1104446"/>
            <a:ext cx="5287845" cy="49149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FC4488-41F9-F197-11CC-908414246310}"/>
              </a:ext>
            </a:extLst>
          </p:cNvPr>
          <p:cNvSpPr/>
          <p:nvPr/>
        </p:nvSpPr>
        <p:spPr bwMode="auto">
          <a:xfrm>
            <a:off x="271849" y="0"/>
            <a:ext cx="1618735" cy="13654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1360488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4062412"/>
          </a:xfrm>
        </p:spPr>
        <p:txBody>
          <a:bodyPr/>
          <a:lstStyle/>
          <a:p>
            <a:r>
              <a:rPr lang="en-US" altLang="en-US" sz="2800" dirty="0">
                <a:ea typeface="MS PGothic" charset="-128"/>
              </a:rPr>
              <a:t>As a process executes, it changes </a:t>
            </a:r>
            <a:r>
              <a:rPr lang="en-US" altLang="en-US" sz="2800" b="1" dirty="0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sz="2400" b="1" dirty="0">
                <a:solidFill>
                  <a:srgbClr val="00B0F0"/>
                </a:solidFill>
                <a:ea typeface="MS PGothic" charset="-128"/>
              </a:rPr>
              <a:t>new</a:t>
            </a:r>
            <a:r>
              <a:rPr lang="en-US" altLang="en-US" sz="2400" dirty="0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running</a:t>
            </a:r>
            <a:r>
              <a:rPr lang="en-US" altLang="en-US" sz="2400" dirty="0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waiting</a:t>
            </a:r>
            <a:r>
              <a:rPr lang="en-US" altLang="en-US" sz="2400" dirty="0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ready</a:t>
            </a:r>
            <a:r>
              <a:rPr lang="en-US" altLang="en-US" sz="2400" dirty="0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sz="2400" b="1" dirty="0">
                <a:solidFill>
                  <a:srgbClr val="00B0F0"/>
                </a:solidFill>
                <a:ea typeface="MS PGothic" charset="-128"/>
              </a:rPr>
              <a:t>terminated</a:t>
            </a:r>
            <a:r>
              <a:rPr lang="en-US" altLang="en-US" sz="2400" dirty="0">
                <a:ea typeface="MS PGothic" charset="-128"/>
              </a:rPr>
              <a:t>:  The process has finished execution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Three States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246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064260"/>
            <a:ext cx="72929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</a:t>
            </a:r>
            <a:endParaRPr kumimoji="1" lang="zh-CN" altLang="en-US" dirty="0"/>
          </a:p>
        </p:txBody>
      </p:sp>
      <p:cxnSp>
        <p:nvCxnSpPr>
          <p:cNvPr id="3" name="肘形连接符 4"/>
          <p:cNvCxnSpPr>
            <a:cxnSpLocks noChangeShapeType="1"/>
            <a:stCxn id="4" idx="0"/>
            <a:endCxn id="8" idx="1"/>
          </p:cNvCxnSpPr>
          <p:nvPr/>
        </p:nvCxnSpPr>
        <p:spPr bwMode="auto">
          <a:xfrm rot="16200000" flipH="1">
            <a:off x="4296583" y="224162"/>
            <a:ext cx="525236" cy="3894893"/>
          </a:xfrm>
          <a:prstGeom prst="bentConnector4">
            <a:avLst>
              <a:gd name="adj1" fmla="val -43523"/>
              <a:gd name="adj2" fmla="val 6585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1376680" y="1908990"/>
            <a:ext cx="2470150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Program Counter</a:t>
            </a:r>
            <a:endParaRPr lang="zh-CN" altLang="en-US" dirty="0"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06648" y="1443792"/>
            <a:ext cx="1956635" cy="46842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06648" y="3561350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QQ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506648" y="4877139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Word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506648" y="2025152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Player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68031" y="2023046"/>
            <a:ext cx="266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点击暂停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16625" y="1907958"/>
            <a:ext cx="266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单核</a:t>
            </a:r>
            <a:r>
              <a:rPr kumimoji="1" lang="en-US" altLang="zh-CN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CPU</a:t>
            </a:r>
            <a:endParaRPr kumimoji="1" lang="zh-CN" altLang="en-US" b="1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0A71D2-BEDE-4D34-9F64-20F1B0FF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63505"/>
            <a:ext cx="4987685" cy="32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177925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charset="-128"/>
              </a:rPr>
              <a:t>Batch system –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Multi-</a:t>
            </a:r>
            <a:r>
              <a:rPr lang="en-US" altLang="zh-CN" sz="2400" dirty="0">
                <a:ea typeface="MS PGothic" charset="-128"/>
              </a:rPr>
              <a:t>tasking</a:t>
            </a: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15A0F-57D7-46F3-B12D-B76BCE4E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67" y="3285576"/>
            <a:ext cx="4124331" cy="27349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6AB84C-EE3F-4EAC-BDDF-7CEA71B69BE8}"/>
              </a:ext>
            </a:extLst>
          </p:cNvPr>
          <p:cNvSpPr txBox="1"/>
          <p:nvPr/>
        </p:nvSpPr>
        <p:spPr>
          <a:xfrm>
            <a:off x="3161211" y="6076842"/>
            <a:ext cx="402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Picture generated by AI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19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136525"/>
            <a:ext cx="7519987" cy="576263"/>
          </a:xfrm>
        </p:spPr>
        <p:txBody>
          <a:bodyPr/>
          <a:lstStyle/>
          <a:p>
            <a:pPr eaLnBrk="1" hangingPunct="1"/>
            <a:r>
              <a:rPr kumimoji="1" lang="en-US" altLang="zh-CN">
                <a:ea typeface="MS PGothic" charset="-128"/>
              </a:rPr>
              <a:t>Process Control Block -- PCB</a:t>
            </a:r>
            <a:endParaRPr lang="en-US" altLang="en-US">
              <a:ea typeface="MS PGothic" charset="-128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41400"/>
            <a:ext cx="4579938" cy="5494338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Process identifier</a:t>
            </a:r>
            <a:r>
              <a:rPr lang="en-US" altLang="en-US">
                <a:solidFill>
                  <a:srgbClr val="00B0F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– number</a:t>
            </a:r>
            <a:endParaRPr lang="zh-CN" altLang="en-US" b="1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next execute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CPU registers </a:t>
            </a:r>
            <a:r>
              <a:rPr lang="en-US" altLang="en-US">
                <a:ea typeface="MS PGothic" charset="-128"/>
              </a:rPr>
              <a:t>– contents of all process-centric registers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Memory-management information </a:t>
            </a:r>
            <a:r>
              <a:rPr lang="en-US" altLang="en-US">
                <a:ea typeface="MS PGothic" charset="-128"/>
              </a:rPr>
              <a:t>– memory allocated to the process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I/O status information </a:t>
            </a:r>
            <a:r>
              <a:rPr lang="en-US" altLang="en-US">
                <a:ea typeface="MS PGothic" charset="-128"/>
              </a:rPr>
              <a:t>– I/O devices allocated to process, list of open files</a:t>
            </a:r>
          </a:p>
          <a:p>
            <a:r>
              <a:rPr lang="en-US" altLang="en-US" b="1">
                <a:solidFill>
                  <a:srgbClr val="0070C0"/>
                </a:solidFill>
                <a:ea typeface="MS PGothic" charset="-128"/>
              </a:rPr>
              <a:t>Process state </a:t>
            </a:r>
            <a:r>
              <a:rPr lang="en-US" altLang="en-US">
                <a:ea typeface="MS PGothic" charset="-128"/>
              </a:rPr>
              <a:t>– running, waiting, etc</a:t>
            </a:r>
            <a:endParaRPr lang="en-US" altLang="en-US" b="1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>
                <a:solidFill>
                  <a:srgbClr val="FF0000"/>
                </a:solidFill>
                <a:ea typeface="MS PGothic" charset="-128"/>
              </a:rPr>
              <a:t>CPU scheduling information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– priorities, scheduling queue pointers</a:t>
            </a:r>
          </a:p>
          <a:p>
            <a:r>
              <a:rPr lang="en-US" altLang="en-US" b="1">
                <a:solidFill>
                  <a:srgbClr val="FF0000"/>
                </a:solidFill>
                <a:ea typeface="MS PGothic" charset="-128"/>
              </a:rPr>
              <a:t>Accounting information </a:t>
            </a:r>
            <a:r>
              <a:rPr lang="en-US" altLang="en-US">
                <a:ea typeface="MS PGothic" charset="-128"/>
              </a:rPr>
              <a:t>– CPU used, clock time elapsed since start, time limits</a:t>
            </a:r>
          </a:p>
          <a:p>
            <a:endParaRPr lang="en-US" altLang="en-US">
              <a:ea typeface="MS PGothic" charset="-128"/>
            </a:endParaRPr>
          </a:p>
        </p:txBody>
      </p:sp>
      <p:pic>
        <p:nvPicPr>
          <p:cNvPr id="634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393825"/>
            <a:ext cx="27955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168275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Scheduling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1168400"/>
            <a:ext cx="6975475" cy="3983038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Maximize CPU use, quickly switch processes onto CPU for time sharing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Process scheduler </a:t>
            </a:r>
            <a:r>
              <a:rPr lang="en-US" altLang="en-US" sz="2400" dirty="0">
                <a:ea typeface="MS PGothic" charset="-128"/>
              </a:rPr>
              <a:t>selects among available processes for next execution on CPU</a:t>
            </a:r>
          </a:p>
          <a:p>
            <a:r>
              <a:rPr lang="en-US" altLang="en-US" sz="2400" dirty="0">
                <a:ea typeface="MS PGothic" charset="-128"/>
              </a:rPr>
              <a:t>Maintains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scheduling queues </a:t>
            </a:r>
            <a:r>
              <a:rPr lang="en-US" altLang="en-US" sz="2400" dirty="0">
                <a:ea typeface="MS PGothic" charset="-128"/>
              </a:rPr>
              <a:t>of processes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Ready queue </a:t>
            </a:r>
            <a:r>
              <a:rPr lang="en-US" altLang="en-US" sz="2000" dirty="0">
                <a:ea typeface="MS PGothic" charset="-128"/>
              </a:rPr>
              <a:t>– set of all processes residing in main memory, ready and waiting to execute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Device queues </a:t>
            </a:r>
            <a:r>
              <a:rPr lang="en-US" altLang="en-US" sz="2000" dirty="0">
                <a:ea typeface="MS PGothic" charset="-128"/>
              </a:rPr>
              <a:t>– set of processes waiting for an I/O device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Processes </a:t>
            </a:r>
            <a:r>
              <a:rPr lang="en-US" altLang="en-US" sz="2000" dirty="0">
                <a:solidFill>
                  <a:srgbClr val="FF0000"/>
                </a:solidFill>
                <a:ea typeface="MS PGothic" charset="-128"/>
              </a:rPr>
              <a:t>migrate</a:t>
            </a:r>
            <a:r>
              <a:rPr lang="en-US" altLang="en-US" sz="2000" dirty="0">
                <a:ea typeface="MS PGothic" charset="-128"/>
              </a:rPr>
              <a:t> among the various queues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Ready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Queue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and Wait Queue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75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263650"/>
            <a:ext cx="8086725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974725" y="236538"/>
            <a:ext cx="7983538" cy="457200"/>
          </a:xfrm>
        </p:spPr>
        <p:txBody>
          <a:bodyPr/>
          <a:lstStyle/>
          <a:p>
            <a:pPr eaLnBrk="1" hangingPunct="1"/>
            <a:r>
              <a:rPr lang="en-US" altLang="en-US" sz="2400">
                <a:ea typeface="MS PGothic" charset="-128"/>
              </a:rPr>
              <a:t>Ready Queue And Various I/O Device Queues</a:t>
            </a:r>
          </a:p>
        </p:txBody>
      </p:sp>
      <p:pic>
        <p:nvPicPr>
          <p:cNvPr id="686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936625"/>
            <a:ext cx="686752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矩形 1"/>
          <p:cNvSpPr>
            <a:spLocks noChangeArrowheads="1"/>
          </p:cNvSpPr>
          <p:nvPr/>
        </p:nvSpPr>
        <p:spPr bwMode="auto">
          <a:xfrm>
            <a:off x="1184275" y="2262188"/>
            <a:ext cx="788988" cy="4251325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</a:rPr>
              <a:t>Representation of Process Scheduling</a:t>
            </a:r>
          </a:p>
        </p:txBody>
      </p:sp>
      <p:sp>
        <p:nvSpPr>
          <p:cNvPr id="70658" name="Rectangle 3"/>
          <p:cNvSpPr txBox="1">
            <a:spLocks noChangeArrowheads="1"/>
          </p:cNvSpPr>
          <p:nvPr/>
        </p:nvSpPr>
        <p:spPr bwMode="auto">
          <a:xfrm>
            <a:off x="757238" y="1049338"/>
            <a:ext cx="6975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r>
              <a:rPr lang="en-US" altLang="en-US" sz="2800" b="1">
                <a:solidFill>
                  <a:srgbClr val="3366FF"/>
                </a:solidFill>
              </a:rPr>
              <a:t>Queueing diagram </a:t>
            </a:r>
            <a:r>
              <a:rPr lang="en-US" altLang="en-US" sz="2800"/>
              <a:t>represents queues, resources, flows</a:t>
            </a:r>
          </a:p>
        </p:txBody>
      </p:sp>
      <p:pic>
        <p:nvPicPr>
          <p:cNvPr id="7065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6" y="2833672"/>
            <a:ext cx="6485164" cy="208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矩形 3"/>
          <p:cNvSpPr>
            <a:spLocks noChangeArrowheads="1"/>
          </p:cNvSpPr>
          <p:nvPr/>
        </p:nvSpPr>
        <p:spPr bwMode="auto">
          <a:xfrm>
            <a:off x="352425" y="4957763"/>
            <a:ext cx="1316038" cy="12827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70661" name="矩形 7"/>
          <p:cNvSpPr>
            <a:spLocks noChangeArrowheads="1"/>
          </p:cNvSpPr>
          <p:nvPr/>
        </p:nvSpPr>
        <p:spPr bwMode="auto">
          <a:xfrm>
            <a:off x="7732713" y="4957763"/>
            <a:ext cx="1316037" cy="12827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C32039-B57F-4211-B887-0D91120A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43" y="2873729"/>
            <a:ext cx="3154319" cy="2043977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76313EF-4E6F-4DB6-B99C-742A81E4A40F}"/>
              </a:ext>
            </a:extLst>
          </p:cNvPr>
          <p:cNvCxnSpPr>
            <a:cxnSpLocks/>
          </p:cNvCxnSpPr>
          <p:nvPr/>
        </p:nvCxnSpPr>
        <p:spPr bwMode="auto">
          <a:xfrm>
            <a:off x="3072676" y="3046258"/>
            <a:ext cx="0" cy="15466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8EC88D4-B453-4935-9370-33B76D7FD7F3}"/>
              </a:ext>
            </a:extLst>
          </p:cNvPr>
          <p:cNvCxnSpPr>
            <a:cxnSpLocks/>
          </p:cNvCxnSpPr>
          <p:nvPr/>
        </p:nvCxnSpPr>
        <p:spPr bwMode="auto">
          <a:xfrm>
            <a:off x="2215461" y="3046258"/>
            <a:ext cx="8572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7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Schedulers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1108075"/>
            <a:ext cx="8256587" cy="502285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CPU scheduler</a:t>
            </a:r>
            <a:r>
              <a:rPr lang="en-US" altLang="en-US" sz="2400" dirty="0">
                <a:ea typeface="MS PGothic" charset="-128"/>
              </a:rPr>
              <a:t>  – selects which process should be executed next and allocates CPU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Sometimes the only scheduler in a system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Short-term scheduler is invoked frequently (milliseconds) </a:t>
            </a:r>
            <a:r>
              <a:rPr lang="en-US" altLang="en-US" sz="2000" dirty="0">
                <a:ea typeface="MS PGothic" charset="-128"/>
                <a:sym typeface="Symbol" charset="2"/>
              </a:rPr>
              <a:t> (must be fast)</a:t>
            </a:r>
          </a:p>
          <a:p>
            <a:r>
              <a:rPr lang="en-US" altLang="en-US" sz="2400" dirty="0">
                <a:ea typeface="MS PGothic" charset="-128"/>
                <a:sym typeface="Symbol" charset="2"/>
              </a:rPr>
              <a:t>Processes can be described as either: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I/O-bound process</a:t>
            </a:r>
            <a:r>
              <a:rPr lang="en-US" altLang="en-US" sz="2000" dirty="0">
                <a:solidFill>
                  <a:srgbClr val="00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en-US" sz="2000" dirty="0">
                <a:ea typeface="MS PGothic" charset="-128"/>
                <a:sym typeface="Symbol" charset="2"/>
              </a:rPr>
              <a:t>– spends more time doing I/O than computations, many short CPU bursts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CPU-bound process </a:t>
            </a:r>
            <a:r>
              <a:rPr lang="en-US" altLang="en-US" sz="2000" dirty="0">
                <a:ea typeface="MS PGothic" charset="-128"/>
                <a:sym typeface="Symbol" charset="2"/>
              </a:rPr>
              <a:t>– spends more time doing computations; few very long CPU bursts</a:t>
            </a:r>
            <a:endParaRPr lang="en-US" altLang="en-US" sz="2000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CPU Switch From Process to Process</a:t>
            </a:r>
          </a:p>
        </p:txBody>
      </p:sp>
      <p:pic>
        <p:nvPicPr>
          <p:cNvPr id="7475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50914"/>
            <a:ext cx="6974221" cy="567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240088" y="1443039"/>
            <a:ext cx="2936123" cy="337636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2BCB9D-940B-4B86-B96A-0E9564AD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116" y="2175429"/>
            <a:ext cx="7011133" cy="1393343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08075"/>
            <a:ext cx="7832725" cy="5068888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When CPU switches to another process, the system must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save the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of the old process and load the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saved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for the new process via a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 sz="2400" dirty="0">
              <a:ea typeface="MS PGothic" charset="-128"/>
            </a:endParaRP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 sz="2400" dirty="0">
                <a:ea typeface="MS PGothic" charset="-128"/>
              </a:rPr>
              <a:t>of a process represented in the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PCB</a:t>
            </a:r>
          </a:p>
          <a:p>
            <a:r>
              <a:rPr lang="en-US" altLang="zh-CN" sz="2400" dirty="0">
                <a:ea typeface="MS PGothic" charset="-128"/>
              </a:rPr>
              <a:t>It includes the value of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the CPU registers, the process state, </a:t>
            </a:r>
            <a:r>
              <a:rPr lang="en-US" altLang="zh-CN" sz="2400" dirty="0">
                <a:ea typeface="MS PGothic" charset="-128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memory-management information, ….</a:t>
            </a:r>
            <a:endParaRPr lang="en-US" altLang="en-US" sz="2400" dirty="0">
              <a:solidFill>
                <a:srgbClr val="FF0000"/>
              </a:solidFill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The more complex the OS and the PCB </a:t>
            </a:r>
            <a:r>
              <a:rPr lang="en-US" altLang="en-US" sz="2000" dirty="0">
                <a:ea typeface="MS PGothic" charset="-128"/>
                <a:sym typeface="Wingdings" charset="2"/>
              </a:rPr>
              <a:t> the </a:t>
            </a:r>
            <a:r>
              <a:rPr lang="en-US" altLang="en-US" sz="2000" dirty="0">
                <a:ea typeface="MS PGothic" charset="-128"/>
              </a:rPr>
              <a:t>longer the context switch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During the lift cycle of a process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State changes</a:t>
            </a:r>
          </a:p>
          <a:p>
            <a:pPr lvl="1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a typeface="MS PGothic" charset="-128"/>
              </a:rPr>
              <a:t>Migrate among queues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a typeface="MS PGothic" charset="-128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609600" y="269875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kern="0" dirty="0">
                <a:ea typeface="MS PGothic" charset="-128"/>
              </a:rPr>
              <a:t>Summary of Process (single) </a:t>
            </a:r>
            <a:endParaRPr kumimoji="1" lang="zh-CN" altLang="en-US" kern="0" dirty="0">
              <a:ea typeface="MS PGothic" charset="-128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6D58484-CBA7-405C-B133-F017DBAD8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27059"/>
              </p:ext>
            </p:extLst>
          </p:nvPr>
        </p:nvGraphicFramePr>
        <p:xfrm>
          <a:off x="795973" y="3171825"/>
          <a:ext cx="6096002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98" marB="4579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直线箭头连接符 4">
            <a:extLst>
              <a:ext uri="{FF2B5EF4-FFF2-40B4-BE49-F238E27FC236}">
                <a16:creationId xmlns:a16="http://schemas.microsoft.com/office/drawing/2014/main" id="{6D16B2B5-9A26-4971-ADDE-F2D8F90950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5973" y="3543300"/>
            <a:ext cx="6626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文本框 5">
            <a:extLst>
              <a:ext uri="{FF2B5EF4-FFF2-40B4-BE49-F238E27FC236}">
                <a16:creationId xmlns:a16="http://schemas.microsoft.com/office/drawing/2014/main" id="{F87312F8-D051-4870-81DA-545187D32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198" y="3357563"/>
            <a:ext cx="204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time</a:t>
            </a:r>
            <a:endParaRPr lang="zh-CN" altLang="en-US">
              <a:latin typeface="Verdana" charset="0"/>
            </a:endParaRPr>
          </a:p>
        </p:txBody>
      </p:sp>
      <p:cxnSp>
        <p:nvCxnSpPr>
          <p:cNvPr id="8" name="直线箭头连接符 17">
            <a:extLst>
              <a:ext uri="{FF2B5EF4-FFF2-40B4-BE49-F238E27FC236}">
                <a16:creationId xmlns:a16="http://schemas.microsoft.com/office/drawing/2014/main" id="{3A38A8F0-D076-4263-855F-23573175A2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5973" y="2724150"/>
            <a:ext cx="0" cy="4476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D98E66B-8B7B-4A63-BE79-5FF156A2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6" y="3888900"/>
            <a:ext cx="3036124" cy="196738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DDCE564-9E9F-425A-B4D1-88AE76A11D63}"/>
              </a:ext>
            </a:extLst>
          </p:cNvPr>
          <p:cNvCxnSpPr/>
          <p:nvPr/>
        </p:nvCxnSpPr>
        <p:spPr bwMode="auto">
          <a:xfrm>
            <a:off x="1605280" y="3498850"/>
            <a:ext cx="447040" cy="549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AB18B80-9BEF-4D47-B0D6-0DFE0DA3F4B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52025" y="3542506"/>
            <a:ext cx="501335" cy="5062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286ADC-01DC-4DB2-98BF-3A915590AAFB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8560" y="3542506"/>
            <a:ext cx="1687512" cy="562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77D4519-104B-4C56-B120-4E405DEB47C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9044" y="3542506"/>
            <a:ext cx="3846196" cy="658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During the lift cycle of a process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State changes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Migrate among queues</a:t>
            </a:r>
            <a:endParaRPr lang="zh-CN" altLang="en-US" sz="2400" dirty="0">
              <a:ea typeface="MS PGothic" charset="-128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609600" y="269875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kern="0" dirty="0">
                <a:ea typeface="MS PGothic" charset="-128"/>
              </a:rPr>
              <a:t>Summary of Process (single) </a:t>
            </a:r>
            <a:endParaRPr kumimoji="1" lang="zh-CN" altLang="en-US" kern="0" dirty="0">
              <a:ea typeface="MS PGothic" charset="-128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6A6F42-B3D1-4581-BE68-3ED1750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75" y="3215324"/>
            <a:ext cx="5961027" cy="19154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D44E64-18DB-46DF-BD2C-FEF4DDE8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9140"/>
            <a:ext cx="2284992" cy="14806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75BD20-D412-4639-874E-3C115076886B}"/>
              </a:ext>
            </a:extLst>
          </p:cNvPr>
          <p:cNvSpPr/>
          <p:nvPr/>
        </p:nvSpPr>
        <p:spPr bwMode="auto">
          <a:xfrm>
            <a:off x="3880757" y="3096986"/>
            <a:ext cx="1654629" cy="7456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0EAE52-ACB0-4D63-AE7F-246331DE1EE3}"/>
              </a:ext>
            </a:extLst>
          </p:cNvPr>
          <p:cNvSpPr/>
          <p:nvPr/>
        </p:nvSpPr>
        <p:spPr bwMode="auto">
          <a:xfrm>
            <a:off x="4860472" y="3954148"/>
            <a:ext cx="1654629" cy="7456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0EEA5D-5863-476A-9DB3-55E679B65F7C}"/>
              </a:ext>
            </a:extLst>
          </p:cNvPr>
          <p:cNvSpPr/>
          <p:nvPr/>
        </p:nvSpPr>
        <p:spPr bwMode="auto">
          <a:xfrm>
            <a:off x="7233557" y="3081273"/>
            <a:ext cx="1230086" cy="7456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177926"/>
            <a:ext cx="7370762" cy="22550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charset="-128"/>
              </a:rPr>
              <a:t>Batch system –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Multi-programming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  <p:cxnSp>
        <p:nvCxnSpPr>
          <p:cNvPr id="8" name="肘形连接符 4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3632451" y="3335505"/>
            <a:ext cx="1543051" cy="360964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1364081" y="4000500"/>
            <a:ext cx="2470150" cy="368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Program Counter</a:t>
            </a:r>
            <a:endParaRPr lang="zh-CN" altLang="en-US" dirty="0">
              <a:latin typeface="Verdana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208797" y="2021305"/>
            <a:ext cx="1956635" cy="46842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208797" y="4138863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QQ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08797" y="5454652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Word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208797" y="2602665"/>
            <a:ext cx="1956635" cy="818148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Player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8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Summary of Process (multiple)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798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133600"/>
            <a:ext cx="9080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标题 1"/>
          <p:cNvSpPr>
            <a:spLocks noGrp="1"/>
          </p:cNvSpPr>
          <p:nvPr>
            <p:ph type="title"/>
          </p:nvPr>
        </p:nvSpPr>
        <p:spPr>
          <a:xfrm>
            <a:off x="1274763" y="3149600"/>
            <a:ext cx="6681787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Operations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on Process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Operations on Processes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480300" cy="4448175"/>
          </a:xfrm>
        </p:spPr>
        <p:txBody>
          <a:bodyPr/>
          <a:lstStyle/>
          <a:p>
            <a:r>
              <a:rPr lang="en-US" altLang="en-US" sz="2800" dirty="0">
                <a:ea typeface="MS PGothic" charset="-128"/>
              </a:rPr>
              <a:t>System must provide mechanisms for: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 process </a:t>
            </a:r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creation</a:t>
            </a:r>
            <a:endParaRPr lang="en-US" altLang="en-US" sz="2400" dirty="0">
              <a:ea typeface="MS PGothic" charset="-128"/>
            </a:endParaRPr>
          </a:p>
          <a:p>
            <a:pPr lvl="1"/>
            <a:r>
              <a:rPr lang="en-US" altLang="en-US" sz="2400" dirty="0">
                <a:ea typeface="MS PGothic" charset="-128"/>
              </a:rPr>
              <a:t> process </a:t>
            </a:r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termination</a:t>
            </a:r>
            <a:endParaRPr lang="en-US" altLang="en-US" sz="2400" dirty="0">
              <a:ea typeface="MS PGothic" charset="-128"/>
            </a:endParaRPr>
          </a:p>
          <a:p>
            <a:pPr lvl="1"/>
            <a:r>
              <a:rPr lang="en-US" altLang="en-US" sz="2400" dirty="0">
                <a:ea typeface="MS PGothic" charset="-128"/>
              </a:rPr>
              <a:t> and so on as detailed next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918325" cy="5076825"/>
          </a:xfrm>
        </p:spPr>
        <p:txBody>
          <a:bodyPr/>
          <a:lstStyle/>
          <a:p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Parent</a:t>
            </a:r>
            <a:r>
              <a:rPr lang="en-US" altLang="en-US" sz="2400" b="1">
                <a:ea typeface="MS PGothic" charset="-128"/>
              </a:rPr>
              <a:t> </a:t>
            </a:r>
            <a:r>
              <a:rPr lang="en-US" altLang="en-US" sz="2400">
                <a:ea typeface="MS PGothic" charset="-128"/>
              </a:rPr>
              <a:t>process create 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children</a:t>
            </a:r>
            <a:r>
              <a:rPr lang="en-US" altLang="en-US" sz="2400" b="1">
                <a:ea typeface="MS PGothic" charset="-128"/>
              </a:rPr>
              <a:t> </a:t>
            </a:r>
            <a:r>
              <a:rPr lang="en-US" altLang="en-US" sz="2400">
                <a:ea typeface="MS PGothic" charset="-128"/>
              </a:rPr>
              <a:t>processes, which, in turn create other processes, forming a 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tree</a:t>
            </a:r>
            <a:r>
              <a:rPr lang="en-US" altLang="en-US" sz="2400">
                <a:ea typeface="MS PGothic" charset="-128"/>
              </a:rPr>
              <a:t> of processes</a:t>
            </a:r>
          </a:p>
          <a:p>
            <a:r>
              <a:rPr lang="en-US" altLang="en-US" sz="2400">
                <a:ea typeface="MS PGothic" charset="-128"/>
              </a:rPr>
              <a:t>Generally, process identified and managed via a</a:t>
            </a:r>
            <a:r>
              <a:rPr lang="en-US" altLang="en-US" sz="2400" b="1">
                <a:ea typeface="MS PGothic" charset="-128"/>
              </a:rPr>
              <a:t> 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process identifier </a:t>
            </a:r>
            <a:r>
              <a:rPr lang="en-US" altLang="en-US" sz="2400">
                <a:ea typeface="MS PGothic" charset="-128"/>
              </a:rPr>
              <a:t>(</a:t>
            </a:r>
            <a:r>
              <a:rPr lang="en-US" altLang="en-US" sz="2400" b="1">
                <a:solidFill>
                  <a:srgbClr val="3366FF"/>
                </a:solidFill>
                <a:ea typeface="MS PGothic" charset="-128"/>
              </a:rPr>
              <a:t>pid</a:t>
            </a:r>
            <a:r>
              <a:rPr lang="en-US" altLang="en-US" sz="2400">
                <a:ea typeface="MS PGothic" charset="-128"/>
              </a:rPr>
              <a:t>)</a:t>
            </a:r>
          </a:p>
          <a:p>
            <a:pPr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25588"/>
            <a:ext cx="8613775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 Tree of Processes in Linux</a:t>
            </a:r>
          </a:p>
        </p:txBody>
      </p:sp>
      <p:sp>
        <p:nvSpPr>
          <p:cNvPr id="86019" name="文本框 2"/>
          <p:cNvSpPr txBox="1">
            <a:spLocks noChangeArrowheads="1"/>
          </p:cNvSpPr>
          <p:nvPr/>
        </p:nvSpPr>
        <p:spPr bwMode="auto">
          <a:xfrm>
            <a:off x="4090988" y="4427538"/>
            <a:ext cx="16367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  <p:sp>
        <p:nvSpPr>
          <p:cNvPr id="86020" name="文本框 3"/>
          <p:cNvSpPr txBox="1">
            <a:spLocks noChangeArrowheads="1"/>
          </p:cNvSpPr>
          <p:nvPr/>
        </p:nvSpPr>
        <p:spPr bwMode="auto">
          <a:xfrm>
            <a:off x="4090988" y="4427538"/>
            <a:ext cx="57785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  <p:sp>
        <p:nvSpPr>
          <p:cNvPr id="86021" name="文本框 4"/>
          <p:cNvSpPr txBox="1">
            <a:spLocks noChangeArrowheads="1"/>
          </p:cNvSpPr>
          <p:nvPr/>
        </p:nvSpPr>
        <p:spPr bwMode="auto">
          <a:xfrm>
            <a:off x="4795838" y="4916488"/>
            <a:ext cx="931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</a:t>
            </a:r>
            <a:endParaRPr lang="zh-CN" altLang="en-US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 Tree of Processes in Linux</a:t>
            </a:r>
          </a:p>
        </p:txBody>
      </p:sp>
      <p:sp>
        <p:nvSpPr>
          <p:cNvPr id="86019" name="文本框 2"/>
          <p:cNvSpPr txBox="1">
            <a:spLocks noChangeArrowheads="1"/>
          </p:cNvSpPr>
          <p:nvPr/>
        </p:nvSpPr>
        <p:spPr bwMode="auto">
          <a:xfrm>
            <a:off x="4090988" y="4427538"/>
            <a:ext cx="16367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  <p:sp>
        <p:nvSpPr>
          <p:cNvPr id="86020" name="文本框 3"/>
          <p:cNvSpPr txBox="1">
            <a:spLocks noChangeArrowheads="1"/>
          </p:cNvSpPr>
          <p:nvPr/>
        </p:nvSpPr>
        <p:spPr bwMode="auto">
          <a:xfrm>
            <a:off x="4090988" y="4427538"/>
            <a:ext cx="57785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Verdana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337"/>
            <a:ext cx="91440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5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918325" cy="5076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70C0"/>
                </a:solidFill>
                <a:ea typeface="MS PGothic" charset="-128"/>
              </a:rPr>
              <a:t>Resource sharing options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Parent and children share all resources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Children share subset of parent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s resources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Parent and child share no resources</a:t>
            </a:r>
          </a:p>
          <a:p>
            <a:r>
              <a:rPr lang="en-US" altLang="en-US" sz="2800" dirty="0">
                <a:solidFill>
                  <a:srgbClr val="0070C0"/>
                </a:solidFill>
                <a:ea typeface="MS PGothic" charset="-128"/>
              </a:rPr>
              <a:t>Execution options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Parent and children execute concurrently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Parent waits until children terminate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52400"/>
            <a:ext cx="76168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 (Cont.)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060450"/>
            <a:ext cx="7154863" cy="992939"/>
          </a:xfrm>
        </p:spPr>
        <p:txBody>
          <a:bodyPr/>
          <a:lstStyle/>
          <a:p>
            <a:r>
              <a:rPr lang="en-US" altLang="en-US" sz="2800" dirty="0">
                <a:ea typeface="MS PGothic" charset="-128"/>
              </a:rPr>
              <a:t>Linux example</a:t>
            </a:r>
            <a:r>
              <a:rPr lang="zh-CN" altLang="en-US" sz="2800" dirty="0">
                <a:ea typeface="MS PGothic" charset="-128"/>
              </a:rPr>
              <a:t>：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fork()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en-US" sz="2400" dirty="0">
                <a:ea typeface="MS PGothic" charset="-128"/>
              </a:rPr>
              <a:t>Child duplicate of parent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605046"/>
            <a:ext cx="8534400" cy="507167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Process creation: fork()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246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996950"/>
            <a:ext cx="8062912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2078038" y="996950"/>
            <a:ext cx="2271712" cy="5735638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62468" name="矩形 4"/>
          <p:cNvSpPr>
            <a:spLocks noChangeArrowheads="1"/>
          </p:cNvSpPr>
          <p:nvPr/>
        </p:nvSpPr>
        <p:spPr bwMode="auto">
          <a:xfrm>
            <a:off x="5389563" y="996950"/>
            <a:ext cx="2397125" cy="5735638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758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fork()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example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216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0700"/>
            <a:ext cx="4098925" cy="290988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2" y="1790700"/>
            <a:ext cx="4219575" cy="290988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/>
          <p:cNvCxnSpPr>
            <a:cxnSpLocks noChangeShapeType="1"/>
          </p:cNvCxnSpPr>
          <p:nvPr/>
        </p:nvCxnSpPr>
        <p:spPr bwMode="auto">
          <a:xfrm flipV="1">
            <a:off x="706438" y="2470150"/>
            <a:ext cx="7980362" cy="15875"/>
          </a:xfrm>
          <a:prstGeom prst="line">
            <a:avLst/>
          </a:prstGeom>
          <a:noFill/>
          <a:ln w="38100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65" name="文本框 7"/>
          <p:cNvSpPr txBox="1">
            <a:spLocks noChangeArrowheads="1"/>
          </p:cNvSpPr>
          <p:nvPr/>
        </p:nvSpPr>
        <p:spPr bwMode="auto">
          <a:xfrm>
            <a:off x="506413" y="1363663"/>
            <a:ext cx="2478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parent</a:t>
            </a:r>
            <a:endParaRPr lang="zh-CN" altLang="en-US">
              <a:latin typeface="Verdana" charset="0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4716463" y="1406525"/>
            <a:ext cx="247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child</a:t>
            </a:r>
            <a:endParaRPr lang="zh-CN" altLang="en-US">
              <a:latin typeface="Verdana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7826706-A893-29E8-2759-A6BC20100AD0}"/>
              </a:ext>
            </a:extLst>
          </p:cNvPr>
          <p:cNvSpPr/>
          <p:nvPr/>
        </p:nvSpPr>
        <p:spPr bwMode="auto">
          <a:xfrm>
            <a:off x="327454" y="92676"/>
            <a:ext cx="1507524" cy="118007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177925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MS PGothic" charset="-128"/>
              </a:rPr>
              <a:t>Multi-programming</a:t>
            </a:r>
          </a:p>
          <a:p>
            <a:pPr>
              <a:lnSpc>
                <a:spcPct val="90000"/>
              </a:lnSpc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570288"/>
            <a:ext cx="67056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95575" y="4832350"/>
            <a:ext cx="4459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B050"/>
                </a:solidFill>
                <a:latin typeface="Verdana" charset="0"/>
              </a:rPr>
              <a:t>－－</a:t>
            </a:r>
            <a:r>
              <a:rPr lang="en-US" altLang="zh-CN">
                <a:solidFill>
                  <a:srgbClr val="00B050"/>
                </a:solidFill>
                <a:latin typeface="Verdana" charset="0"/>
              </a:rPr>
              <a:t>《</a:t>
            </a:r>
            <a:r>
              <a:rPr lang="zh-CN" altLang="en-US">
                <a:solidFill>
                  <a:srgbClr val="00B050"/>
                </a:solidFill>
                <a:latin typeface="Verdana" charset="0"/>
              </a:rPr>
              <a:t>操作系统之哲学原理</a:t>
            </a:r>
            <a:r>
              <a:rPr lang="en-US" altLang="zh-CN">
                <a:solidFill>
                  <a:srgbClr val="00B050"/>
                </a:solidFill>
                <a:latin typeface="Verdana" charset="0"/>
              </a:rPr>
              <a:t>》</a:t>
            </a:r>
            <a:endParaRPr lang="zh-CN" altLang="en-US">
              <a:solidFill>
                <a:srgbClr val="00B050"/>
              </a:solidFill>
              <a:latin typeface="Verdana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576388" y="5672138"/>
            <a:ext cx="6159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FF0000"/>
                </a:solidFill>
                <a:latin typeface="Verdana" charset="0"/>
              </a:rPr>
              <a:t>Process</a:t>
            </a:r>
            <a:endParaRPr lang="zh-CN" altLang="en-US" sz="3200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152400"/>
            <a:ext cx="761682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 (Cont.)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060450"/>
            <a:ext cx="7154863" cy="1554163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Linux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exec()</a:t>
            </a:r>
            <a:r>
              <a:rPr lang="en-US" altLang="en-US" sz="2400" dirty="0">
                <a:ea typeface="MS PGothic" charset="-128"/>
              </a:rPr>
              <a:t> 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 sz="2400" dirty="0">
                <a:ea typeface="MS PGothic" charset="-128"/>
              </a:rPr>
              <a:t> to replace the process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 memory space with a new program</a:t>
            </a:r>
            <a:endParaRPr lang="en-US" altLang="en-US" sz="2400" dirty="0">
              <a:ea typeface="MS PGothic" charset="-128"/>
            </a:endParaRPr>
          </a:p>
        </p:txBody>
      </p:sp>
      <p:pic>
        <p:nvPicPr>
          <p:cNvPr id="9421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822700"/>
            <a:ext cx="8734272" cy="148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Exercise 1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625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1981200"/>
            <a:ext cx="522605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55EFC8-B744-6298-E5F2-1458B949D18A}"/>
              </a:ext>
            </a:extLst>
          </p:cNvPr>
          <p:cNvSpPr txBox="1"/>
          <p:nvPr/>
        </p:nvSpPr>
        <p:spPr>
          <a:xfrm>
            <a:off x="1334530" y="4584357"/>
            <a:ext cx="6474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子进程复制父进程</a:t>
            </a:r>
            <a:r>
              <a:rPr lang="en-US" altLang="zh-CN" dirty="0">
                <a:solidFill>
                  <a:srgbClr val="FF0000"/>
                </a:solidFill>
              </a:rPr>
              <a:t>fork()</a:t>
            </a:r>
            <a:r>
              <a:rPr lang="zh-CN" altLang="en-US" dirty="0">
                <a:solidFill>
                  <a:srgbClr val="FF0000"/>
                </a:solidFill>
              </a:rPr>
              <a:t>之后的代码。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父进程第一次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zh-CN" altLang="en-US" dirty="0">
                <a:solidFill>
                  <a:srgbClr val="FF0000"/>
                </a:solidFill>
              </a:rPr>
              <a:t>的子进程中还有一句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zh-CN" altLang="en-US" dirty="0">
                <a:solidFill>
                  <a:srgbClr val="FF0000"/>
                </a:solidFill>
              </a:rPr>
              <a:t>所以连续创建了两个，父进程第二次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zh-CN" altLang="en-US" dirty="0">
                <a:solidFill>
                  <a:srgbClr val="FF0000"/>
                </a:solidFill>
              </a:rPr>
              <a:t>又创建一个，这次子进程没有复制过来任何代码。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所以加上父进程一共创建了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个进程</a:t>
            </a:r>
          </a:p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EB8ECEC-3B0D-25B7-7A4B-0872D6E4C26F}"/>
              </a:ext>
            </a:extLst>
          </p:cNvPr>
          <p:cNvSpPr/>
          <p:nvPr/>
        </p:nvSpPr>
        <p:spPr bwMode="auto">
          <a:xfrm>
            <a:off x="321276" y="74141"/>
            <a:ext cx="1556951" cy="145809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1112252"/>
            <a:ext cx="91440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4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970A7-AFA9-4601-8A2A-C8EDAE44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66B63-F3CD-42F8-A19D-3BA70C40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323" y="906520"/>
            <a:ext cx="8229600" cy="59182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b="1" dirty="0"/>
              <a:t>#include &lt;sys/</a:t>
            </a:r>
            <a:r>
              <a:rPr lang="en-US" altLang="zh-CN" sz="1600" b="1" dirty="0" err="1"/>
              <a:t>types.h</a:t>
            </a:r>
            <a:r>
              <a:rPr lang="en-US" altLang="zh-CN" sz="1600" b="1" dirty="0"/>
              <a:t>&gt;</a:t>
            </a:r>
          </a:p>
          <a:p>
            <a:pPr marL="0" indent="0">
              <a:buNone/>
            </a:pPr>
            <a:r>
              <a:rPr lang="en-US" altLang="zh-CN" sz="1600" b="1" dirty="0"/>
              <a:t>#include &lt;</a:t>
            </a:r>
            <a:r>
              <a:rPr lang="en-US" altLang="zh-CN" sz="1600" b="1" dirty="0" err="1"/>
              <a:t>stdio.h</a:t>
            </a:r>
            <a:r>
              <a:rPr lang="en-US" altLang="zh-CN" sz="1600" b="1" dirty="0"/>
              <a:t>&gt;</a:t>
            </a:r>
          </a:p>
          <a:p>
            <a:pPr marL="0" indent="0">
              <a:buNone/>
            </a:pPr>
            <a:r>
              <a:rPr lang="en-US" altLang="zh-CN" sz="1600" b="1" dirty="0"/>
              <a:t>#include &lt;</a:t>
            </a:r>
            <a:r>
              <a:rPr lang="en-US" altLang="zh-CN" sz="1600" b="1" dirty="0" err="1"/>
              <a:t>unistd.h</a:t>
            </a:r>
            <a:r>
              <a:rPr lang="en-US" altLang="zh-CN" sz="1600" b="1" dirty="0"/>
              <a:t>&gt;</a:t>
            </a:r>
          </a:p>
          <a:p>
            <a:pPr marL="0" indent="0">
              <a:buNone/>
            </a:pPr>
            <a:r>
              <a:rPr lang="en-US" altLang="zh-CN" sz="1600" b="1" dirty="0">
                <a:highlight>
                  <a:srgbClr val="CCFFFF"/>
                </a:highlight>
              </a:rPr>
              <a:t>int value = 5;</a:t>
            </a:r>
          </a:p>
          <a:p>
            <a:pPr marL="0" indent="0">
              <a:buNone/>
            </a:pPr>
            <a:r>
              <a:rPr lang="en-US" altLang="zh-CN" sz="1600" b="1" dirty="0"/>
              <a:t>int main()</a:t>
            </a:r>
          </a:p>
          <a:p>
            <a:pPr marL="0" indent="0">
              <a:buNone/>
            </a:pPr>
            <a:r>
              <a:rPr lang="en-US" altLang="zh-CN" sz="1600" b="1" dirty="0"/>
              <a:t>{</a:t>
            </a:r>
          </a:p>
          <a:p>
            <a:pPr marL="0" indent="0">
              <a:buNone/>
            </a:pPr>
            <a:r>
              <a:rPr lang="en-US" altLang="zh-CN" sz="1600" b="1" dirty="0"/>
              <a:t>	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t 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;</a:t>
            </a:r>
          </a:p>
          <a:p>
            <a:pPr marL="0" indent="0">
              <a:buNone/>
            </a:pPr>
            <a:r>
              <a:rPr lang="en-US" altLang="zh-CN" sz="1600" b="1" dirty="0"/>
              <a:t>	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= fork();</a:t>
            </a:r>
          </a:p>
          <a:p>
            <a:pPr marL="0" indent="0">
              <a:buNone/>
            </a:pPr>
            <a:r>
              <a:rPr lang="en-US" altLang="zh-CN" sz="1600" b="1" dirty="0"/>
              <a:t>	if (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== 0) { /* child process */</a:t>
            </a:r>
          </a:p>
          <a:p>
            <a:pPr marL="0" indent="0">
              <a:buNone/>
            </a:pPr>
            <a:r>
              <a:rPr lang="en-US" altLang="zh-CN" sz="1600" b="1" dirty="0"/>
              <a:t>		</a:t>
            </a:r>
            <a:r>
              <a:rPr lang="en-US" altLang="zh-CN" sz="1600" b="1" dirty="0">
                <a:highlight>
                  <a:srgbClr val="CCFFFF"/>
                </a:highlight>
              </a:rPr>
              <a:t>value += 15;</a:t>
            </a:r>
          </a:p>
          <a:p>
            <a:pPr marL="0" indent="0">
              <a:buNone/>
            </a:pPr>
            <a:r>
              <a:rPr lang="en-US" altLang="zh-CN" sz="1600" b="1" dirty="0"/>
              <a:t>		return 0;</a:t>
            </a:r>
          </a:p>
          <a:p>
            <a:pPr marL="0" indent="0">
              <a:buNone/>
            </a:pPr>
            <a:r>
              <a:rPr lang="en-US" altLang="zh-CN" sz="1600" b="1" dirty="0"/>
              <a:t>	}</a:t>
            </a:r>
          </a:p>
          <a:p>
            <a:pPr marL="0" indent="0">
              <a:buNone/>
            </a:pPr>
            <a:r>
              <a:rPr lang="en-US" altLang="zh-CN" sz="1600" b="1" dirty="0"/>
              <a:t>	else if (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&gt; 0) { /* parent process */</a:t>
            </a:r>
          </a:p>
          <a:p>
            <a:pPr marL="0" indent="0">
              <a:buNone/>
            </a:pPr>
            <a:r>
              <a:rPr lang="en-US" altLang="zh-CN" sz="1600" b="1" dirty="0"/>
              <a:t>		wait(NULL);</a:t>
            </a:r>
          </a:p>
          <a:p>
            <a:pPr marL="0" indent="0">
              <a:buNone/>
            </a:pPr>
            <a:r>
              <a:rPr lang="en-US" altLang="zh-CN" sz="1600" b="1" dirty="0"/>
              <a:t>		</a:t>
            </a:r>
            <a:r>
              <a:rPr lang="en-US" altLang="zh-CN" sz="1600" b="1" dirty="0" err="1">
                <a:highlight>
                  <a:srgbClr val="FFFF00"/>
                </a:highlight>
              </a:rPr>
              <a:t>printf</a:t>
            </a:r>
            <a:r>
              <a:rPr lang="en-US" altLang="zh-CN" sz="1600" b="1" dirty="0">
                <a:highlight>
                  <a:srgbClr val="FFFF00"/>
                </a:highlight>
              </a:rPr>
              <a:t>("PARENT: value = %</a:t>
            </a:r>
            <a:r>
              <a:rPr lang="en-US" altLang="zh-CN" sz="1600" b="1" dirty="0" err="1">
                <a:highlight>
                  <a:srgbClr val="FFFF00"/>
                </a:highlight>
              </a:rPr>
              <a:t>d",value</a:t>
            </a:r>
            <a:r>
              <a:rPr lang="en-US" altLang="zh-CN" sz="1600" b="1" dirty="0">
                <a:highlight>
                  <a:srgbClr val="FFFF00"/>
                </a:highlight>
              </a:rPr>
              <a:t>); /* LINE A */</a:t>
            </a:r>
          </a:p>
          <a:p>
            <a:pPr marL="0" indent="0">
              <a:buNone/>
            </a:pPr>
            <a:r>
              <a:rPr lang="en-US" altLang="zh-CN" sz="1600" b="1" dirty="0"/>
              <a:t>		return 0;</a:t>
            </a:r>
          </a:p>
          <a:p>
            <a:pPr marL="0" indent="0">
              <a:buNone/>
            </a:pPr>
            <a:r>
              <a:rPr lang="en-US" altLang="zh-CN" sz="1600" b="1" dirty="0"/>
              <a:t>	}</a:t>
            </a:r>
          </a:p>
          <a:p>
            <a:pPr marL="0" indent="0">
              <a:buNone/>
            </a:pPr>
            <a:r>
              <a:rPr lang="en-US" altLang="zh-CN" sz="1600" b="1" dirty="0"/>
              <a:t>}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5420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End of Chapter 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Program on disk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843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973138"/>
            <a:ext cx="8799512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964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Program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on disk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2048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973138"/>
            <a:ext cx="8799512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4"/>
          <p:cNvSpPr>
            <a:spLocks noChangeArrowheads="1"/>
          </p:cNvSpPr>
          <p:nvPr/>
        </p:nvSpPr>
        <p:spPr bwMode="auto">
          <a:xfrm>
            <a:off x="2454275" y="2262188"/>
            <a:ext cx="3352967" cy="1251033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20484" name="文本框 5"/>
          <p:cNvSpPr txBox="1">
            <a:spLocks noChangeArrowheads="1"/>
          </p:cNvSpPr>
          <p:nvPr/>
        </p:nvSpPr>
        <p:spPr bwMode="auto">
          <a:xfrm>
            <a:off x="6642100" y="5727700"/>
            <a:ext cx="1619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Verdana" charset="0"/>
              </a:rPr>
              <a:t>demo</a:t>
            </a:r>
            <a:endParaRPr lang="zh-CN" altLang="en-US" sz="2400" b="1">
              <a:solidFill>
                <a:srgbClr val="0070C0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15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Exercise 2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728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1693863"/>
            <a:ext cx="5175250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More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about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fork</a:t>
            </a:r>
            <a:r>
              <a:rPr kumimoji="1" lang="zh-CN" altLang="en-US">
                <a:ea typeface="MS PGothic" charset="-128"/>
              </a:rPr>
              <a:t>（）</a:t>
            </a:r>
          </a:p>
        </p:txBody>
      </p:sp>
      <p:pic>
        <p:nvPicPr>
          <p:cNvPr id="931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996950"/>
            <a:ext cx="8062912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77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Circular doubly linked list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710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116013"/>
            <a:ext cx="7953375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01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488950" y="31019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Program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vs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Process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Linux process state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144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887413"/>
            <a:ext cx="7534275" cy="593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同心圆 5"/>
          <p:cNvSpPr/>
          <p:nvPr/>
        </p:nvSpPr>
        <p:spPr bwMode="auto">
          <a:xfrm>
            <a:off x="1466850" y="1408113"/>
            <a:ext cx="5640388" cy="5451475"/>
          </a:xfrm>
          <a:prstGeom prst="donut">
            <a:avLst>
              <a:gd name="adj" fmla="val 291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An Empty Program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253"/>
            <a:ext cx="9144000" cy="54339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Demo: global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9787D-E030-66AD-B60D-A786DDFA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1312358"/>
            <a:ext cx="7895968" cy="47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3546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1247</TotalTime>
  <Words>2173</Words>
  <Application>Microsoft Office PowerPoint</Application>
  <PresentationFormat>全屏显示(4:3)</PresentationFormat>
  <Paragraphs>327</Paragraphs>
  <Slides>70</Slides>
  <Notes>47</Notes>
  <HiddenSlides>7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0" baseType="lpstr">
      <vt:lpstr>Heiti SC Light</vt:lpstr>
      <vt:lpstr>Monotype Sorts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os-8</vt:lpstr>
      <vt:lpstr>Chapter 3:  Processes</vt:lpstr>
      <vt:lpstr>Chapter 3:  Processes</vt:lpstr>
      <vt:lpstr>Objectives</vt:lpstr>
      <vt:lpstr>Process Concept</vt:lpstr>
      <vt:lpstr>Process Concept</vt:lpstr>
      <vt:lpstr>Process Concept</vt:lpstr>
      <vt:lpstr>Program vs Process</vt:lpstr>
      <vt:lpstr>An Empty Program</vt:lpstr>
      <vt:lpstr>Demo: global</vt:lpstr>
      <vt:lpstr>Program on Disk</vt:lpstr>
      <vt:lpstr>Program on Disk</vt:lpstr>
      <vt:lpstr>PowerPoint 演示文稿</vt:lpstr>
      <vt:lpstr>Program in memory： local variable</vt:lpstr>
      <vt:lpstr>Program in memory</vt:lpstr>
      <vt:lpstr>Process in Memory</vt:lpstr>
      <vt:lpstr>Process in Memory</vt:lpstr>
      <vt:lpstr>Process in Memory</vt:lpstr>
      <vt:lpstr>Demo: address</vt:lpstr>
      <vt:lpstr>Demo: mapping</vt:lpstr>
      <vt:lpstr>Why Dynamic Allocation</vt:lpstr>
      <vt:lpstr>Registers</vt:lpstr>
      <vt:lpstr>Scheduling</vt:lpstr>
      <vt:lpstr>Life Cycle</vt:lpstr>
      <vt:lpstr>Summary</vt:lpstr>
      <vt:lpstr>Process Concept (Cont.)</vt:lpstr>
      <vt:lpstr>Management of Process in OS</vt:lpstr>
      <vt:lpstr>学籍管理</vt:lpstr>
      <vt:lpstr>PowerPoint 演示文稿</vt:lpstr>
      <vt:lpstr>Process Control Block —— PCB</vt:lpstr>
      <vt:lpstr>The Linux PCB Structure （V0.11）</vt:lpstr>
      <vt:lpstr>PowerPoint 演示文稿</vt:lpstr>
      <vt:lpstr>PowerPoint 演示文稿</vt:lpstr>
      <vt:lpstr>PowerPoint 演示文稿</vt:lpstr>
      <vt:lpstr>Process Representation in Linux</vt:lpstr>
      <vt:lpstr>Process Control Block -- PCB</vt:lpstr>
      <vt:lpstr>Diagram of Process State</vt:lpstr>
      <vt:lpstr>Process State</vt:lpstr>
      <vt:lpstr>Three States</vt:lpstr>
      <vt:lpstr>Question</vt:lpstr>
      <vt:lpstr>Process Control Block -- PCB</vt:lpstr>
      <vt:lpstr>Process Scheduling</vt:lpstr>
      <vt:lpstr>Ready Queue and Wait Queue</vt:lpstr>
      <vt:lpstr>Ready Queue And Various I/O Device Queues</vt:lpstr>
      <vt:lpstr>Representation of Process Scheduling</vt:lpstr>
      <vt:lpstr>Schedulers</vt:lpstr>
      <vt:lpstr>CPU Switch From Process to Process</vt:lpstr>
      <vt:lpstr>Context Switch</vt:lpstr>
      <vt:lpstr>PowerPoint 演示文稿</vt:lpstr>
      <vt:lpstr>PowerPoint 演示文稿</vt:lpstr>
      <vt:lpstr>Summary of Process (multiple)</vt:lpstr>
      <vt:lpstr>Operations on Process</vt:lpstr>
      <vt:lpstr>Operations on Processes</vt:lpstr>
      <vt:lpstr>Process Creation</vt:lpstr>
      <vt:lpstr>A Tree of Processes in Linux</vt:lpstr>
      <vt:lpstr>A Tree of Processes in Linux</vt:lpstr>
      <vt:lpstr>Process Creation</vt:lpstr>
      <vt:lpstr>Process Creation (Cont.)</vt:lpstr>
      <vt:lpstr>Process creation: fork()</vt:lpstr>
      <vt:lpstr>fork() example</vt:lpstr>
      <vt:lpstr>Process Creation (Cont.)</vt:lpstr>
      <vt:lpstr>Exercise 1</vt:lpstr>
      <vt:lpstr>Result</vt:lpstr>
      <vt:lpstr>Exercise 2</vt:lpstr>
      <vt:lpstr>End of Chapter 3</vt:lpstr>
      <vt:lpstr>Program on disk</vt:lpstr>
      <vt:lpstr>Program on disk</vt:lpstr>
      <vt:lpstr>Exercise 2</vt:lpstr>
      <vt:lpstr>More about fork（）</vt:lpstr>
      <vt:lpstr>Circular doubly linked list</vt:lpstr>
      <vt:lpstr>Linux process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 Processes</dc:title>
  <dc:creator>Microsoft Office 用户</dc:creator>
  <cp:lastModifiedBy>ziran wu</cp:lastModifiedBy>
  <cp:revision>134</cp:revision>
  <cp:lastPrinted>2013-10-02T18:16:40Z</cp:lastPrinted>
  <dcterms:created xsi:type="dcterms:W3CDTF">2022-03-14T00:51:12Z</dcterms:created>
  <dcterms:modified xsi:type="dcterms:W3CDTF">2024-06-12T02:11:06Z</dcterms:modified>
</cp:coreProperties>
</file>